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256" r:id="rId2"/>
    <p:sldId id="275" r:id="rId3"/>
    <p:sldId id="259" r:id="rId4"/>
    <p:sldId id="258" r:id="rId5"/>
    <p:sldId id="278" r:id="rId6"/>
    <p:sldId id="260" r:id="rId7"/>
    <p:sldId id="261" r:id="rId8"/>
    <p:sldId id="265" r:id="rId9"/>
    <p:sldId id="262" r:id="rId10"/>
    <p:sldId id="266" r:id="rId11"/>
    <p:sldId id="263" r:id="rId12"/>
    <p:sldId id="267" r:id="rId13"/>
    <p:sldId id="264" r:id="rId14"/>
    <p:sldId id="277" r:id="rId15"/>
    <p:sldId id="268" r:id="rId16"/>
    <p:sldId id="269" r:id="rId17"/>
    <p:sldId id="270" r:id="rId18"/>
    <p:sldId id="272" r:id="rId19"/>
    <p:sldId id="276" r:id="rId20"/>
    <p:sldId id="274" r:id="rId21"/>
    <p:sldId id="279"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DE0E1D-3D3C-46B4-913D-C6F80E590F56}" v="17" dt="2024-11-20T19:33:59.1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29" autoAdjust="0"/>
    <p:restoredTop sz="93593" autoAdjust="0"/>
  </p:normalViewPr>
  <p:slideViewPr>
    <p:cSldViewPr snapToGrid="0">
      <p:cViewPr varScale="1">
        <p:scale>
          <a:sx n="103" d="100"/>
          <a:sy n="103" d="100"/>
        </p:scale>
        <p:origin x="846" y="114"/>
      </p:cViewPr>
      <p:guideLst/>
    </p:cSldViewPr>
  </p:slideViewPr>
  <p:outlineViewPr>
    <p:cViewPr>
      <p:scale>
        <a:sx n="33" d="100"/>
        <a:sy n="33" d="100"/>
      </p:scale>
      <p:origin x="0" y="-44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nchbaugh, Karen (klaunchb@uidaho.edu)" userId="50bf6e17-1720-47d5-b411-57d7bb423c81" providerId="ADAL" clId="{9FDE0E1D-3D3C-46B4-913D-C6F80E590F56}"/>
    <pc:docChg chg="modSld">
      <pc:chgData name="Launchbaugh, Karen (klaunchb@uidaho.edu)" userId="50bf6e17-1720-47d5-b411-57d7bb423c81" providerId="ADAL" clId="{9FDE0E1D-3D3C-46B4-913D-C6F80E590F56}" dt="2024-11-20T19:33:29.983" v="0" actId="729"/>
      <pc:docMkLst>
        <pc:docMk/>
      </pc:docMkLst>
      <pc:sldChg chg="mod modShow">
        <pc:chgData name="Launchbaugh, Karen (klaunchb@uidaho.edu)" userId="50bf6e17-1720-47d5-b411-57d7bb423c81" providerId="ADAL" clId="{9FDE0E1D-3D3C-46B4-913D-C6F80E590F56}" dt="2024-11-20T19:33:29.983" v="0" actId="729"/>
        <pc:sldMkLst>
          <pc:docMk/>
          <pc:sldMk cId="1131450570" sldId="274"/>
        </pc:sldMkLst>
      </pc:sldChg>
    </pc:docChg>
  </pc:docChgLst>
  <pc:docChgLst>
    <pc:chgData name="Launchbaugh, Karen (klaunchb@uidaho.edu)" userId="50bf6e17-1720-47d5-b411-57d7bb423c81" providerId="ADAL" clId="{C2632F89-E855-429C-B194-8F6D1B803BF2}"/>
    <pc:docChg chg="modShowInfo">
      <pc:chgData name="Launchbaugh, Karen (klaunchb@uidaho.edu)" userId="50bf6e17-1720-47d5-b411-57d7bb423c81" providerId="ADAL" clId="{C2632F89-E855-429C-B194-8F6D1B803BF2}" dt="2024-11-20T20:58:20.588" v="1" actId="2744"/>
      <pc:docMkLst>
        <pc:docMk/>
      </pc:docMkLst>
    </pc:docChg>
  </pc:docChgLst>
  <pc:docChgLst>
    <pc:chgData name="Launchbaugh, Karen (klaunchb@uidaho.edu)" userId="50bf6e17-1720-47d5-b411-57d7bb423c81" providerId="ADAL" clId="{4F05D6E0-F718-4A44-A123-E32E9B8C657A}"/>
    <pc:docChg chg="custSel addSld modSld">
      <pc:chgData name="Launchbaugh, Karen (klaunchb@uidaho.edu)" userId="50bf6e17-1720-47d5-b411-57d7bb423c81" providerId="ADAL" clId="{4F05D6E0-F718-4A44-A123-E32E9B8C657A}" dt="2023-12-10T17:08:42.268" v="11" actId="478"/>
      <pc:docMkLst>
        <pc:docMk/>
      </pc:docMkLst>
      <pc:sldChg chg="delSp mod">
        <pc:chgData name="Launchbaugh, Karen (klaunchb@uidaho.edu)" userId="50bf6e17-1720-47d5-b411-57d7bb423c81" providerId="ADAL" clId="{4F05D6E0-F718-4A44-A123-E32E9B8C657A}" dt="2023-12-10T17:08:27.879" v="9" actId="478"/>
        <pc:sldMkLst>
          <pc:docMk/>
          <pc:sldMk cId="2211400706" sldId="256"/>
        </pc:sldMkLst>
        <pc:picChg chg="del">
          <ac:chgData name="Launchbaugh, Karen (klaunchb@uidaho.edu)" userId="50bf6e17-1720-47d5-b411-57d7bb423c81" providerId="ADAL" clId="{4F05D6E0-F718-4A44-A123-E32E9B8C657A}" dt="2023-12-10T17:08:27.879" v="9" actId="478"/>
          <ac:picMkLst>
            <pc:docMk/>
            <pc:sldMk cId="2211400706" sldId="256"/>
            <ac:picMk id="17" creationId="{FF234711-888C-40BC-BF02-9A067107A44D}"/>
          </ac:picMkLst>
        </pc:picChg>
      </pc:sldChg>
      <pc:sldChg chg="modSp mod">
        <pc:chgData name="Launchbaugh, Karen (klaunchb@uidaho.edu)" userId="50bf6e17-1720-47d5-b411-57d7bb423c81" providerId="ADAL" clId="{4F05D6E0-F718-4A44-A123-E32E9B8C657A}" dt="2023-12-10T17:06:52.063" v="8" actId="1076"/>
        <pc:sldMkLst>
          <pc:docMk/>
          <pc:sldMk cId="2623519034" sldId="276"/>
        </pc:sldMkLst>
        <pc:spChg chg="mod">
          <ac:chgData name="Launchbaugh, Karen (klaunchb@uidaho.edu)" userId="50bf6e17-1720-47d5-b411-57d7bb423c81" providerId="ADAL" clId="{4F05D6E0-F718-4A44-A123-E32E9B8C657A}" dt="2023-12-10T17:06:52.063" v="8" actId="1076"/>
          <ac:spMkLst>
            <pc:docMk/>
            <pc:sldMk cId="2623519034" sldId="276"/>
            <ac:spMk id="2" creationId="{EEAA7FD1-430A-42D2-93A5-0119C514A7E9}"/>
          </ac:spMkLst>
        </pc:spChg>
        <pc:spChg chg="mod">
          <ac:chgData name="Launchbaugh, Karen (klaunchb@uidaho.edu)" userId="50bf6e17-1720-47d5-b411-57d7bb423c81" providerId="ADAL" clId="{4F05D6E0-F718-4A44-A123-E32E9B8C657A}" dt="2023-12-10T17:06:43.379" v="7" actId="1076"/>
          <ac:spMkLst>
            <pc:docMk/>
            <pc:sldMk cId="2623519034" sldId="276"/>
            <ac:spMk id="6" creationId="{8BC7078B-A614-48E8-B49A-68AB2B8A532C}"/>
          </ac:spMkLst>
        </pc:spChg>
        <pc:picChg chg="mod">
          <ac:chgData name="Launchbaugh, Karen (klaunchb@uidaho.edu)" userId="50bf6e17-1720-47d5-b411-57d7bb423c81" providerId="ADAL" clId="{4F05D6E0-F718-4A44-A123-E32E9B8C657A}" dt="2023-12-10T17:06:33.373" v="4" actId="1076"/>
          <ac:picMkLst>
            <pc:docMk/>
            <pc:sldMk cId="2623519034" sldId="276"/>
            <ac:picMk id="3" creationId="{37540708-190D-45A0-9E80-DDBE255669F8}"/>
          </ac:picMkLst>
        </pc:picChg>
        <pc:picChg chg="mod">
          <ac:chgData name="Launchbaugh, Karen (klaunchb@uidaho.edu)" userId="50bf6e17-1720-47d5-b411-57d7bb423c81" providerId="ADAL" clId="{4F05D6E0-F718-4A44-A123-E32E9B8C657A}" dt="2023-12-10T17:06:08.301" v="3" actId="1076"/>
          <ac:picMkLst>
            <pc:docMk/>
            <pc:sldMk cId="2623519034" sldId="276"/>
            <ac:picMk id="4" creationId="{34D41282-E938-4BDF-87C5-EBA77343EAA6}"/>
          </ac:picMkLst>
        </pc:picChg>
      </pc:sldChg>
      <pc:sldChg chg="delSp add mod delAnim">
        <pc:chgData name="Launchbaugh, Karen (klaunchb@uidaho.edu)" userId="50bf6e17-1720-47d5-b411-57d7bb423c81" providerId="ADAL" clId="{4F05D6E0-F718-4A44-A123-E32E9B8C657A}" dt="2023-12-10T17:08:42.268" v="11" actId="478"/>
        <pc:sldMkLst>
          <pc:docMk/>
          <pc:sldMk cId="461512000" sldId="279"/>
        </pc:sldMkLst>
        <pc:picChg chg="del">
          <ac:chgData name="Launchbaugh, Karen (klaunchb@uidaho.edu)" userId="50bf6e17-1720-47d5-b411-57d7bb423c81" providerId="ADAL" clId="{4F05D6E0-F718-4A44-A123-E32E9B8C657A}" dt="2023-12-10T17:08:42.268" v="11" actId="478"/>
          <ac:picMkLst>
            <pc:docMk/>
            <pc:sldMk cId="461512000" sldId="279"/>
            <ac:picMk id="5" creationId="{13A98372-36EE-4C5A-B8BF-83C3C7307EE7}"/>
          </ac:picMkLst>
        </pc:picChg>
      </pc:sldChg>
    </pc:docChg>
  </pc:docChgLst>
</pc:chgInfo>
</file>

<file path=ppt/ink/ink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540.15503" units="1/in"/>
          <inkml:channelProperty channel="Y" name="resolution" value="2540.24243" units="1/in"/>
          <inkml:channelProperty channel="F" name="resolution" value="6.33226E-7" units="1/dev"/>
        </inkml:channelProperties>
      </inkml:inkSource>
      <inkml:timestamp xml:id="ts0" timeString="2015-10-13T23:26:57.361"/>
    </inkml:context>
    <inkml:brush xml:id="br0">
      <inkml:brushProperty name="width" value="0.07938" units="cm"/>
      <inkml:brushProperty name="height" value="0.07938" units="cm"/>
      <inkml:brushProperty name="color" value="#C0504D"/>
      <inkml:brushProperty name="fitToCurve" value="1"/>
    </inkml:brush>
  </inkml:definitions>
  <inkml:trace contextRef="#ctx0" brushRef="#br0">0 5514 1,'0'0'5,"27"-6"0,-7 3-1,-20 3 0,35-7 0,-14 0 0,-1 5-1,4-5 0,-2 3-1,2-2 0,-2 3 0,2-2 0,1 1 1,-1-1-1,-4 1 0,2-1 1,-1 2 0,-4-3-1,4 0 1,-2 4-1,1-2 0,-2 2 0,-1-5 0,-17 7-1,29-5 1,-11 4-1,-18 1 0,26-7 0,-26 7 0,27-6 0,-27 6 0,34-8 0,-34 8 0,37-4 0,-20 2-1,4-2 1,-4 3 0,7-1 0,-2 0 0,5-1 1,-2-1-1,0 4 0,5-4 0,0-1 0,-3 5 0,6-4 0,1 3 0,-1-3 0,0 2 0,0 0 0,-3 1-1,7 1 1,-4-4-1,0 4 1,0-2 0,0 2 0,-3 0-1,2-2 1,-2 1 0,2 1 0,-2-5-1,1 4 1,-7-1 0,4 1 0,-4-2-1,5 1 1,-6-1 0,-2 2 0,1-2-1,0 2 1,-1-3 0,1 2 0,3-1 0,-4 2 0,1-4 0,0 3-1,0 0 1,5-3 0,-7 2-1,7 0 1,-3-2 0,1 1 0,-1-1 0,6 1 0,0-1-1,-5 1 1,7-2 0,-4 1-1,2 2 0,0-3 1,2 3-1,-2-3 0,5 2 0,-4 0 1,-1 1-1,5 1 0,2-2 0,-1 3 0,0-1 0,1-2 1,-1 3-1,-1-3 0,1 2 1,-1-1-1,-2 2 1,5-3 0,-5 1-1,5 3 1,-3-5 0,3 5 0,-5-4-1,2 4 1,4-2-1,-7 2 1,-2-4-1,0 1 0,2 1 0,-1 0 1,1 1-1,-2-3 0,-2 4 0,2 0 0,-1-2 0,2 2 0,-4 0 0,0 0 0,0 2 0,1-2 0,-2 0 0,2 0 1,2 0-1,-3 0 0,8 0 0,-4 0 0,-1 0 0,7 0 0,-4 0 0,3 0 0,-1 0 0,-2 0 0,-1 0 0,0 0 1,-1-2-1,2 2 0,2-2 0,-2 1 0,-1-3 0,3 4 0,-5-2 1,4-1-1,0-1 0,-3 0 0,-2-2 0,1 3 0,1-1 0,3-1 0,0 1 0,4-1 0,-3 1 0,1 1 0,2-2 0,2 3 0,-1-5 0,1 5 0,2-1 0,-2-2 0,1 1 0,3-1 1,1 1-1,-1-2 0,2 3 0,-5-6 0,5 4 0,-1-2 0,0 0 0,1 0 0,1-2 0,-3 4 1,-3-4-1,4 0 0,-8 1 0,6 2 1,-5-3-1,-5 1 0,7 1 0,-7 0 1,2-2-1,-2 2 0,2 2 0,-1-1 0,-2-2 0,-2 4 0,-3-5 0,5 5 1,-6-1-1,3-4 0,-1 5 0,-1-2 0,-1 2 0,-1-3 0,2 2 0,-4 1 0,3-1 0,-4 2 0,3-2 0,0 3 1,-1-1-1,1-1 0,-3-1 0,4 1 0,1-1 0,0-1 0,-4 2 1,6-3-1,-1 2 0,2-1 0,2-1 0,-5 2 1,-1-3-1,3 2 0,-4 1 1,5-2-1,-3 1 0,2 1 1,-4-4-1,6 5 0,-4-4 0,5 2 1,-4 0-1,-1-1 0,2-1 0,-1-2 0,4 3 0,-2-3 1,0 1-1,3-3 0,-1 3 0,2-4 1,0 5-1,2-4 0,-6 6 0,3-4 0,3-4 0,-4 4 2,4-2-2,-2 0 1,2 1-1,0 2 1,2-3-1,-1 0 1,-3 3-1,4 0 0,-3-1 0,6 1 0,-3-3 0,0 3 0,-3-2 0,1 0 0,4 1 0,-2-3 0,0 2 0,-2 0 0,-1-2 0,3 0 0,-4 4 0,3-5 0,-3 1 0,1 2 0,0-2 1,1 0-1,2-2 0,0 4 0,-3-3 0,3 1 0,-2 0 0,2-3 0,-3 5 0,-2-1 0,0 0 0,2-3 0,3 3 0,-2-2 0,2 0 0,0 0 0,-3-2 0,6 5 0,-4-7 0,2 7 0,-1-4 0,3 3 0,-6-6 0,1 9 0,2-4 0,-3-1 1,0 2-1,-2 2 0,-2-2 0,-2 1 0,-1-2 0,-2 5 0,0-6 0,-2 1 0,0 1 0,0 2 0,1-4 0,0 1 0,-1 4 1,0-4-1,1 0 0,-1 3 0,2-3 0,0 1 0,-4 1 0,6-1 0,-4-2 0,3 4 0,-3-3 0,1 1 0,-1-2 0,2-2 0,3 2 0,-2 1 0,1-1 0,-1 1 0,5-2 0,-2-2 0,1 4 0,3-5 0,-8 4 0,4-3-1,-1 1 1,-2 0 0,-2-3-1,2 1 2,-2 4-2,-1 0 2,9-4-2,-9 1 2,1 0-2,4 2 2,-3-2-1,-2 1 0,3 0 0,-3 1 0,-2-3 0,2-1 0,-4 1 0,4-1 0,-4-3 0,4 1 0,-3-1 0,1-4 0,-2 4 0,4-1 0,-2-1 0,-3-1 0,5-1 0,-1 3 0,1-3 0,1 4-1,-1-4 2,0 6-2,3-2 2,-4 5-2,-4-4 1,8 2 0,-6-2 0,-1 2 0,4 1 0,0 0 0,-2-1 0,2-1 0,-1 3 0,1 2 0,0-3 0,-4 3 0,2 0 0,-1 1 0,-2 1 0,3-3 0,-1 2 0,-4-1 0,4 2 0,-4 0 0,2-4 1,0-1-1,0 4 0,-2-6 0,4 4 0,-2-4 0,0 0 0,4-2 1,1 0-1,0 2 1,1-2-1,-1 3 1,-1-4-2,4 5 2,-8-2-2,5 2 2,0 0-3,-5 4 2,0-3-1,-2 1 1,-17 16 0,33-28 0,-15 13 0,-18 15 0,28-23 0,-28 23 0,24-25 0,-24 25 0,27-22 0,-27 22 0,23-23 0,-23 23 0,24-30 0,-7 14 0,6-4 0,-3 1 0,4-3 0,3-3 0,1 0 0,5 0-1,4-2 1,-1 0 0,-3 1 1,7-3-2,2 1 1,1 1 0,1-3 0,1 3 0,0 0 0,3 0 0,-2 1 0,1 4 0,-6-1 0,0 1 0,0 3 0,0-1 0,-1 1 0,-4 5 0,-3-4 0,4 1 0,-6 3 0,1-1 0,-2 0 0,-3 3 1,-6 1-1,2-5 0,-2 5 0,-1-1 0,-2-1 0,-3-2 0,-15 15 0,32-27 0,-32 27 0,30-28-1,-30 28 1,25-29 1,-10 11-1,-15 18 0,27-24 0,-27 24 1,23-24-1,-23 24 1,22-16-1,-22 16 0,18-15 0,-18 15-1,19-14 1,-19 14 0,19-16 0,-19 16 0,22-19 0,-22 19 0,25-21 0,-25 21-1,27-22 1,-27 22 0,25-21 0,-25 21 0,26-23 0,-26 23 0,34-26 0,-34 26 0,32-27 0,-15 13 0,2 1 0,3-2 0,-3 0 0,0 3 0,2-3 0,-1 4 0,3-1 0,-5-3 0,6 0 0,0 1 0,0 1 0,-5 0 0,0 2 0,4-5 0,-4 5 0,3-2 0,-1 1 0,-4-1 0,1 3 0,2-2 0,2 1 0,-1-1 0,-1-1 0,1 3-1,0 0 1,-3-2 0,1 2 1,0-2-2,2 0 1,-2 2 0,1-4 0,3 2 0,-4 1 0,4-2 0,-2 2 0,1 1 0,-3-3 0,1 3 0,1 0 0,3-2 0,-2 2 0,2-1 0,6 1 0,-5-2 0,5 2 0,0 1 0,-2 0 0,4-1 0,-5 1 0,3 0-1,-3-2 1,1 2 0,-1 1 0,1-2 0,3 1 0,-3 0 0,-1 0 0,1 0 0,2 0 0,4 0 0,-1 0 0,-5 2 0,4 1 0,-4-2-1,-4 3 1,3 0 0,-7 1 0,6-3 0,-6 5 0,-1-7 0,0 6 0,0-5 0,3 7 0,-4-7 0,-1 6 0,-17 2 0,33-5 0,-15 2 0,-18 3 0,33-4 0,-16 3 0,2-2 0,0 2 0,0 0 0,-2-2 0,2 3 0,-1-1 0,-18 1 0,31-3 0,-13 1 0,-18 2 0,33-2-1,-9 2 1,-4 0 0,9 0 0,-6 0 0,6 0 0,-2 0 0,3 2 0,1-2 0,2 0 0,-4 0 0,-4 0 0,5 0 0,-4 2 0,4 1-1,-4-2 1,0 2 0,-1-2 0,0 0 0,-1 3 0,1 1 0,-3 0 0,4-1 0,-6 1 0,-1-1 0,3-2 0,-1 7 0,-1-7 0,-2 1 0,1 1-1,0-2 1,0 2 0,1-1 0,-20-3 0,33 11 0,-33-11 0,34 9 0,-34-9 0,33 11 0,-33-11 0,25 10-1,-25-10 1,27 10 0,-27-10 0,25 11 0,-25-11 0,24 13 0,-24-13 0,27 13 0,-27-13 0,28 14 0,-28-14 0,33 13 0,-33-13 0,32 17 0,-32-17 0,30 16 0,-30-16 0,29 17 0,-29-17 0,33 21 0,-33-21 0,28 19 0,-28-19 0,35 18 0,-35-18 0,30 18 0,-30-18 0,25 16 0,-25-16 0,27 17 0,-27-17 0,24 15 0,-24-15 0,20 14 0,-20-14 0,29 17 0,-29-17 0,28 17 0,-28-17 0,30 18 0,-30-18 0,30 18 1,-30-18-2,26 14 1,-26-14 0,23 17 0,-23-17 0,21 15 1,-21-15-2,19 17 1,-19-17 0,0 0 0,22 21 0,-22-21 0,16 17 0,-16-17 0,17 18 1,-17-18-1,19 19 0,-19-19 0,22 22 0,-22-22 0,22 22 0,-22-22 0,19 22 0,-19-22 0,19 24 0,-19-24 0,19 21 0,-19-21 0,18 17 0,-18-17 0,19 22 0,-19-22 0,19 18 0,-19-18 0,14 24 0,-14-24 0,19 21 0,-19-21 0,16 21 0,-16-21 0,14 20 0,-14-20 0,17 21 0,-17-21 0,14 22 0,-14-22 0,15 21 0,-15-21 0,15 20 0,-15-20 0,13 21 0,-13-21 0,13 23 0,-13-23 0,12 25 0,-12-25-1,13 30 1,-13-30 0,11 27 0,-11-27-1,13 27 1,-10-12 0,-3-15 0,14 27 0,-14-27 0,11 29 0,-11-29 0,13 26 1,-13-26-1,9 28 0,-9-28 0,11 30 0,-11-30 0,11 29 0,-11-29 0,8 31 0,-8-31 0,8 30 0,-6-12 0,3-1 0,-4 1 0,2 0 0,-3 1 0,3 2 0,-1 2 0,1 2 1,-3 1-1,3 2 0,-3-5 0,4 7 0,0-4 0,3 1 1,-4-3-1,3 2 0,2-5 0,-2 2 0,1 4 0,-1-6 0,-1 2 0,-1-1 1,1-2-1,0 0 0,-4-2 0,3 0 0,-1 0 0,2-1 0,-4 0 0,4-3 0,-5-14 0,3 30 0,-3-30 0,2 27 0,-2-27 0,3 26 0,-3-26 0,3 24 1,-3-24 0,3 27-1,-3-27 2,6 26-2,-6-26 1,8 30-1,-8-30 1,7 30-1,-4-14 0,2 1 0,-4 1-1,4 0 0,-2 4 1,0-1 0,-1 1 0,3 0-1,-4 0 1,2 5-1,0-8 1,-1 4 0,0-2 0,1 5 0,1-2 0,1 0 0,-2-1 0,-1 3 0,3-1 0,-1-1 1,-2-1-2,1 3 2,0-3-1,1 3 0,-1-1 0,1 0 0,3 5 0,1 0 1,-4-2-1,4-2 1,-1 5-1,-3-4 0,3 1 0,-1-4 1,0-4-1,-1 0 0,0-2 0,0 2 0,-5-20 0,11 30 0,-11-30 0,9 26 1,-9-26-1,6 26 0,-6-26 0,10 22 0,-10-22 0,8 24 0,-8-24 0,8 18 0,-8-18 0,9 20 0,-9-20 0,6 18 0,-6-18 0,12 20 0,-12-20 0,6 21 0,-6-21 0,11 28 1,-11-28-1,9 29 0,-4-14 0,-5-15 0,10 27 0,-10-27 1,9 26-1,-9-26 0,8 24 0,-8-24 0,11 25 0,-11-25 0,8 25 0,-8-25 0,11 22 0,-11-22 0,13 27 0,-13-27 0,14 30 0,-9-15 0,-5-15 0,11 27 0,-11-27 0,8 26 0,-8-26 0,9 25 0,-9-25 0,13 28 0,-13-28 0,11 31 0,-2-14 0,-2-2 0,1 3 0,1 0 1,-1 0-1,-2-1 0,4 3 0,-2-1 0,-2-2 0,0 2 0,-6-19 0,13 31 0,-13-31 0,14 28 0,-14-28 0,16 25 0,-16-25 0,13 23 0,-13-23-1,11 25 1,-11-25 1,8 28-1,-8-28 0,7 30 0,-7-30 0,12 32 0,-8-14 0,4-1 0,-2 2 0,2-1 0,-3 2 1,5-1-1,-7-1 0,5-2 0,-8-16 0,11 31 0,-11-31 0,6 27 0,-6-27 0,6 30 0,-6-30 0,10 31 0,-10-31 0,9 29 1,-4-11-1,1-3 0,2 1 1,-8-16-1,13 31 1,-13-31-2,11 31 2,-11-31-2,14 24 2,-14-24-3,10 20 2,-10-20-1,0 0 1,9 23 0,-9-23 0,5 21 0,-5-21 0,6 21 0,-6-21 0,11 23 0,-11-23 0,7 21 0,-7-21 0,6 19 0,-6-19 0,13 21 0,-13-21 0,9 20 0,-9-20 1,14 27-1,-14-27 0,15 29 0,-15-29 0,15 23 0,-15-23 0,15 22 1,-15-22-1,12 17-1,-12-17 2,14 14-1,-14-14 0,10 18 0,-10-18 0,11 18 0,-11-18 0,13 19 0,-13-19 0,15 18 0,-15-18 1,18 17-1,-18-17 0,20 25 0,-20-25 0,24 24 0,-24-24 0,27 26 0,-27-26 0,30 27 0,-30-27 0,35 27 0,-35-27 0,30 23 0,-30-23 0,28 20 0,-28-20 2,26 23-2,-26-23 0,22 22 0,-22-22 0,19 17 0,-19-17 0,22 18 0,-22-18 0,25 23 0,-25-23 0,28 25 0,-28-25 0,34 27 0,-34-27 0,33 23 1,-33-23-1,25 20 0,-25-20 0,24 15 0,-24-15 0,17 14 0,-17-14 0,21 16 0,-21-16 0,28 22 0,-28-22 0,30 20 0,-30-20 0,27 18 0,-27-18 0,27 21 0,-27-21 0,22 14 0,-22-14 0,19 13 1,-19-13-1,21 16 0,-21-16-1,23 15 2,-23-15-1,24 17 0,-24-17 0,22 15 0,-22-15 0,21 12 0,-21-12 0,0 0 0,20 16 0,-20-16 0,0 0 1,26 15-1,-26-15 0,0 0 0,20 14 0,-20-14 0,19 7 0,-19-7 1,0 0-1,24 16-1,-24-16 1,19 13-1,-19-13 2,23 12-2,-23-12 1,19 10-1,-19-10 1,23 12 1,-23-12-1,20 12 0,-20-12 0,21 12 0,-21-12 0,20 12 0,-20-12 0,21 5 0,-21-5 0,20 11 0,-20-11 0,21 5 0,-21-5 0,17 5 0,-17-5 0,18 6 1,-18-6-1,0 0 0,25 8 0,-25-8 0,19 3 0,-19-3 0,24 1 0,-24-1 1,26 5-1,-26-5 0,26 1 0,-26-1 0,28 2 0,-28-2 0,29 0 0,-29 0 0,33-2 0,-11 2 0,2 0 0,1 0 0,-1-1 0,2 1 0,5 0 0,-1 0 0,-4-4 0,1 4 0,-3-1 0,1 0 0,4-1 0,-7 1 1,0-3-1,0 3 0,-3-2 0,3 1 0,-1 0 0,1-1-1,-5 1 1,4 0 0,-4-1 0,1 3 0,1-4 0,-2 2 0,0 0 0,-17 2 0,30-1 0,-30 1 0,32-4 0,-32 4 0,28-4 0,-28 4 0,27-1 0,-27 1 0,38-4 0,-19-1 0,3 2 1,-1 0-1,3 3 0,-1-6 0,1 6 0,-2-5 0,-3 5 0,3-1 0,-1 1 0,-1-3 0,1 3 0,2 0 0,1 0 0,1-2 0,1 2 0,-3-3 0,1 3-1,0-1 1,0-2 0,-1 3 0,4-1 0,-2 0 0,2-2 0,-1 2 0,2-2 0,1 3 0,-4-1 0,-3 0 0,-2-1 0,1 2 0,-4-3 0,2 1 0,-19 2 0,32-4 0,-32 4 0,32-5 1,-32 5-1,30-4 0,-30 4 0,25-5 1,-25 5-1,25-1 0,-25 1 0,24 0 0,-24 0 0,25-3 0,-25 3 0,33 0 0,-14 0 0,-1 0-1,-1 0 1,4 0 0,-1 0 0,-1 0 0,0 0 0,-1 0 0,-18 0 0,31-2 0,-31 2 1,27-2-1,-27 2 0,25-2 0,-25 2 0,27-3 0,-27 3 0,21 0 0,-4-2 0,-17 2 0,30-2 0,-30 2 0,35 0 0,-18 0 0,-17 0 0,30-1 0,-30 1 0,24 0 0,-24 0 0,21 0 0,-21 0 0,0 0 0,23-4 0,-23 4 0,22-2 0,-22 2 1,24-2-1,-24 2 0,30-5 0,-30 5 0,29-4 0,-29 4 0,34-5 0,-13 1 0,-1 3 0,-1-4 0,0 2 0,5-1 0,0 3 0,-5-3 0,4 0-1,0 2 1,5-3 0,-1 1 0,5-1-1,-6 2 1,-2-3 0,0 0 0,1 3 0,-4-3 0,-4 4 0,4-5 0,-4 2-1,2 1 1,0 0 0,1-1 0,1 1 0,3-1 0,-4 3 0,-1-5 0,0 5 0,5-5 0,3 5 0,-2-6 0,2 3 0,1-2 0,2 2 0,-1-3 0,-1 1 0,2 1 0,3-3 0,2 0 0,-3 3 0,-2-1 0,0 0 0,-2-1 1,1 3-1,-1-2 0,-2 1 0,-3 1-1,-1-2 1,2 3 0,0-1 0,-1 0 0,3-3 0,-4 2 0,0-1 0,-3 2 0,2 0 0,-2-3 0,1 3 0,-20 5 0,33-9 0,-33 9 0,24-8 0,-24 8 0,27-6 1,-27 6-1,22-8 0,-22 8-1,30-10 1,-13 3 0,4 0 0,-1-2 0,6 0 0,-6 0 0,4-2 0,3 2 0,-7 0 0,-2 0 0,2 1 0,-1-1 1,0 2-1,0-2 0,0 0 0,0 0 0,0-2 0,2 2 0,-4-3 0,4 1 0,5-5 0,0 2 0,1 0 0,-4-3 0,4 3 0,-3-4 0,1 1 0,-1 0 0,-5 6 0,0-2 0,5 1 0,-24 12 0,33-22 1,-14 13-1,-2 0 0,-17 9 1,32-15-1,-32 15 0,23-13 0,-23 13 0,27-17 0,-27 17 0,30-21 0,-30 21 0,32-22 0,-32 22 0,33-22 1,-33 22-1,24-18 0,-24 18 0,17-9 0,-17 9-1,0 0 1,0 0-1,0 0 0,19-15 0,-19 15-2,0 0-2,0 0-2,0 0-4,0 0-10,-28-9-15,-10-18-2,11 2 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8814D6-C04D-41EC-A194-435C216FAC11}" type="datetimeFigureOut">
              <a:rPr lang="en-US" smtClean="0"/>
              <a:t>11/20/2024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53921B-E448-43EF-9A81-7C21B4C8AC38}" type="slidenum">
              <a:rPr lang="en-US" smtClean="0"/>
              <a:t>‹#›</a:t>
            </a:fld>
            <a:endParaRPr lang="en-US"/>
          </a:p>
        </p:txBody>
      </p:sp>
    </p:spTree>
    <p:extLst>
      <p:ext uri="{BB962C8B-B14F-4D97-AF65-F5344CB8AC3E}">
        <p14:creationId xmlns:p14="http://schemas.microsoft.com/office/powerpoint/2010/main" val="4083180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Grazing methods also call grazing systems</a:t>
            </a:r>
          </a:p>
        </p:txBody>
      </p:sp>
      <p:sp>
        <p:nvSpPr>
          <p:cNvPr id="4" name="Slide Number Placeholder 3"/>
          <p:cNvSpPr>
            <a:spLocks noGrp="1"/>
          </p:cNvSpPr>
          <p:nvPr>
            <p:ph type="sldNum" sz="quarter" idx="10"/>
          </p:nvPr>
        </p:nvSpPr>
        <p:spPr/>
        <p:txBody>
          <a:bodyPr/>
          <a:lstStyle/>
          <a:p>
            <a:fld id="{9A53921B-E448-43EF-9A81-7C21B4C8AC38}" type="slidenum">
              <a:rPr lang="en-US" smtClean="0"/>
              <a:t>1</a:t>
            </a:fld>
            <a:endParaRPr lang="en-US"/>
          </a:p>
        </p:txBody>
      </p:sp>
    </p:spTree>
    <p:extLst>
      <p:ext uri="{BB962C8B-B14F-4D97-AF65-F5344CB8AC3E}">
        <p14:creationId xmlns:p14="http://schemas.microsoft.com/office/powerpoint/2010/main" val="2668342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2</a:t>
            </a:fld>
            <a:endParaRPr lang="en-US"/>
          </a:p>
        </p:txBody>
      </p:sp>
    </p:spTree>
    <p:extLst>
      <p:ext uri="{BB962C8B-B14F-4D97-AF65-F5344CB8AC3E}">
        <p14:creationId xmlns:p14="http://schemas.microsoft.com/office/powerpoint/2010/main" val="1247563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To summarize the effect of grazing on perennial grass plants, when grazing occurs above the growing points at the base of the leaf blades, growth continues unimpeded (provided there is</a:t>
            </a:r>
          </a:p>
          <a:p>
            <a:pPr>
              <a:defRPr/>
            </a:pPr>
            <a:r>
              <a:rPr lang="en-US" dirty="0"/>
              <a:t>enough moisture, sunlight and sunshine for growth to occur). Growth immediately after grazing allows the plant to continue to produce carbohydrates. Most of these carbohydrates become the</a:t>
            </a:r>
          </a:p>
          <a:p>
            <a:pPr>
              <a:defRPr/>
            </a:pPr>
            <a:r>
              <a:rPr lang="en-US" dirty="0"/>
              <a:t>leaves and stems that create forage for livestock. The quicker the regrowth, the more the plant can grow and the more forage that is produced. Some of the carbohydrates produced by the plant are called soluble carbohydrates and they become stored energy reserves that help the plant regrow at the beginning of the next growing season. Energy reserves are stored in the buds at the base of tillers, buds on the root crown and in the roots. Large energy reserves are needed to keep the buds alive when they are dormant during the winter and then to provide enough energy for the first 2 to 3 leaves to emerge the next spring. If the plant does not store enough energy to have large buds, the buds will die or the leaves will not emerge. Eventually the plant will die.</a:t>
            </a:r>
          </a:p>
          <a:p>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4</a:t>
            </a:fld>
            <a:endParaRPr lang="en-US"/>
          </a:p>
        </p:txBody>
      </p:sp>
    </p:spTree>
    <p:extLst>
      <p:ext uri="{BB962C8B-B14F-4D97-AF65-F5344CB8AC3E}">
        <p14:creationId xmlns:p14="http://schemas.microsoft.com/office/powerpoint/2010/main" val="1565013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Rangelands:  grazing season is generally longer than the growing season.  This requires stockpiling forage for use during the non-growing</a:t>
            </a:r>
            <a:r>
              <a:rPr lang="en-US" baseline="0" dirty="0"/>
              <a:t> season.  This frequently involves very light use during the peak growing season.  </a:t>
            </a:r>
          </a:p>
          <a:p>
            <a:endParaRPr lang="en-US" baseline="0" dirty="0"/>
          </a:p>
          <a:p>
            <a:r>
              <a:rPr lang="en-US" baseline="0" dirty="0"/>
              <a:t>Pastures:  grazing season matches the growing season to harvest forage near maximum quality.  Stockpiling forage usually involves shortening the grazing period during active growth.  </a:t>
            </a:r>
            <a:endParaRPr lang="en-US" dirty="0"/>
          </a:p>
        </p:txBody>
      </p:sp>
      <p:sp>
        <p:nvSpPr>
          <p:cNvPr id="4" name="Slide Number Placeholder 3"/>
          <p:cNvSpPr>
            <a:spLocks noGrp="1"/>
          </p:cNvSpPr>
          <p:nvPr>
            <p:ph type="sldNum" sz="quarter" idx="10"/>
          </p:nvPr>
        </p:nvSpPr>
        <p:spPr/>
        <p:txBody>
          <a:bodyPr/>
          <a:lstStyle/>
          <a:p>
            <a:fld id="{D4384C20-4A70-45D9-9D4D-C5CA94A8702F}" type="slidenum">
              <a:rPr lang="en-US" smtClean="0"/>
              <a:t>5</a:t>
            </a:fld>
            <a:endParaRPr lang="en-US" dirty="0"/>
          </a:p>
        </p:txBody>
      </p:sp>
    </p:spTree>
    <p:extLst>
      <p:ext uri="{BB962C8B-B14F-4D97-AF65-F5344CB8AC3E}">
        <p14:creationId xmlns:p14="http://schemas.microsoft.com/office/powerpoint/2010/main" val="606415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examine 5 basic approaches.  </a:t>
            </a:r>
          </a:p>
          <a:p>
            <a:endParaRPr lang="en-US" dirty="0"/>
          </a:p>
          <a:p>
            <a:r>
              <a:rPr lang="en-US" dirty="0"/>
              <a:t>Livestock</a:t>
            </a:r>
            <a:r>
              <a:rPr lang="en-US" baseline="0" dirty="0"/>
              <a:t> placed in pasture in spring and removed at end of grazing season, or grazing all year in one pasture.  </a:t>
            </a:r>
          </a:p>
          <a:p>
            <a:endParaRPr lang="en-US" baseline="0" dirty="0"/>
          </a:p>
          <a:p>
            <a:r>
              <a:rPr lang="en-US" baseline="0" dirty="0"/>
              <a:t>Plants and areas that livestock prefer (such as riparian areas)…</a:t>
            </a:r>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6</a:t>
            </a:fld>
            <a:endParaRPr lang="en-US"/>
          </a:p>
        </p:txBody>
      </p:sp>
    </p:spTree>
    <p:extLst>
      <p:ext uri="{BB962C8B-B14F-4D97-AF65-F5344CB8AC3E}">
        <p14:creationId xmlns:p14="http://schemas.microsoft.com/office/powerpoint/2010/main" val="4082176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7</a:t>
            </a:fld>
            <a:endParaRPr lang="en-US"/>
          </a:p>
        </p:txBody>
      </p:sp>
    </p:spTree>
    <p:extLst>
      <p:ext uri="{BB962C8B-B14F-4D97-AF65-F5344CB8AC3E}">
        <p14:creationId xmlns:p14="http://schemas.microsoft.com/office/powerpoint/2010/main" val="3189477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8</a:t>
            </a:fld>
            <a:endParaRPr lang="en-US"/>
          </a:p>
        </p:txBody>
      </p:sp>
    </p:spTree>
    <p:extLst>
      <p:ext uri="{BB962C8B-B14F-4D97-AF65-F5344CB8AC3E}">
        <p14:creationId xmlns:p14="http://schemas.microsoft.com/office/powerpoint/2010/main" val="2711666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Guss</a:t>
            </a:r>
            <a:r>
              <a:rPr lang="en-US" dirty="0"/>
              <a:t> </a:t>
            </a:r>
            <a:r>
              <a:rPr lang="en-US" dirty="0" err="1"/>
              <a:t>Hormay</a:t>
            </a:r>
            <a:r>
              <a:rPr lang="en-US" dirty="0"/>
              <a:t>,</a:t>
            </a:r>
            <a:r>
              <a:rPr lang="en-US" baseline="0" dirty="0"/>
              <a:t> Forest Service employee that promoted this system.</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9</a:t>
            </a:fld>
            <a:endParaRPr lang="en-US"/>
          </a:p>
        </p:txBody>
      </p:sp>
    </p:spTree>
    <p:extLst>
      <p:ext uri="{BB962C8B-B14F-4D97-AF65-F5344CB8AC3E}">
        <p14:creationId xmlns:p14="http://schemas.microsoft.com/office/powerpoint/2010/main" val="1383447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10</a:t>
            </a:fld>
            <a:endParaRPr lang="en-US"/>
          </a:p>
        </p:txBody>
      </p:sp>
    </p:spTree>
    <p:extLst>
      <p:ext uri="{BB962C8B-B14F-4D97-AF65-F5344CB8AC3E}">
        <p14:creationId xmlns:p14="http://schemas.microsoft.com/office/powerpoint/2010/main" val="1327657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a:t>
            </a:r>
            <a:r>
              <a:rPr lang="en-US" baseline="0" dirty="0"/>
              <a:t> duration (Intensive Rotation)</a:t>
            </a:r>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11</a:t>
            </a:fld>
            <a:endParaRPr lang="en-US"/>
          </a:p>
        </p:txBody>
      </p:sp>
    </p:spTree>
    <p:extLst>
      <p:ext uri="{BB962C8B-B14F-4D97-AF65-F5344CB8AC3E}">
        <p14:creationId xmlns:p14="http://schemas.microsoft.com/office/powerpoint/2010/main" val="49960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a:t>
            </a:r>
            <a:r>
              <a:rPr lang="en-US" baseline="0" dirty="0"/>
              <a:t> duration (Intensive Rotation)</a:t>
            </a:r>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12</a:t>
            </a:fld>
            <a:endParaRPr lang="en-US"/>
          </a:p>
        </p:txBody>
      </p:sp>
    </p:spTree>
    <p:extLst>
      <p:ext uri="{BB962C8B-B14F-4D97-AF65-F5344CB8AC3E}">
        <p14:creationId xmlns:p14="http://schemas.microsoft.com/office/powerpoint/2010/main" val="2528021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13</a:t>
            </a:fld>
            <a:endParaRPr lang="en-US"/>
          </a:p>
        </p:txBody>
      </p:sp>
    </p:spTree>
    <p:extLst>
      <p:ext uri="{BB962C8B-B14F-4D97-AF65-F5344CB8AC3E}">
        <p14:creationId xmlns:p14="http://schemas.microsoft.com/office/powerpoint/2010/main" val="1506840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14</a:t>
            </a:fld>
            <a:endParaRPr lang="en-US"/>
          </a:p>
        </p:txBody>
      </p:sp>
    </p:spTree>
    <p:extLst>
      <p:ext uri="{BB962C8B-B14F-4D97-AF65-F5344CB8AC3E}">
        <p14:creationId xmlns:p14="http://schemas.microsoft.com/office/powerpoint/2010/main" val="4282594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systems are probably the most common in the world and their success depends on the experience and decisions</a:t>
            </a:r>
            <a:r>
              <a:rPr lang="en-US" baseline="0" dirty="0"/>
              <a:t> of the manager.  </a:t>
            </a:r>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15</a:t>
            </a:fld>
            <a:endParaRPr lang="en-US"/>
          </a:p>
        </p:txBody>
      </p:sp>
    </p:spTree>
    <p:extLst>
      <p:ext uri="{BB962C8B-B14F-4D97-AF65-F5344CB8AC3E}">
        <p14:creationId xmlns:p14="http://schemas.microsoft.com/office/powerpoint/2010/main" val="1090951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16</a:t>
            </a:fld>
            <a:endParaRPr lang="en-US"/>
          </a:p>
        </p:txBody>
      </p:sp>
    </p:spTree>
    <p:extLst>
      <p:ext uri="{BB962C8B-B14F-4D97-AF65-F5344CB8AC3E}">
        <p14:creationId xmlns:p14="http://schemas.microsoft.com/office/powerpoint/2010/main" val="4242439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thousands of variations on a theme.  The exact ways that rest, deferment grazing, and rotation are combined can create new and appropriate systems.  </a:t>
            </a:r>
          </a:p>
          <a:p>
            <a:endParaRPr lang="en-US" dirty="0"/>
          </a:p>
          <a:p>
            <a:r>
              <a:rPr lang="en-US" dirty="0"/>
              <a:t>Livestock animal performance…Riparian areas…wildlife populations…wildfire</a:t>
            </a:r>
          </a:p>
        </p:txBody>
      </p:sp>
      <p:sp>
        <p:nvSpPr>
          <p:cNvPr id="4" name="Slide Number Placeholder 3"/>
          <p:cNvSpPr>
            <a:spLocks noGrp="1"/>
          </p:cNvSpPr>
          <p:nvPr>
            <p:ph type="sldNum" sz="quarter" idx="10"/>
          </p:nvPr>
        </p:nvSpPr>
        <p:spPr/>
        <p:txBody>
          <a:bodyPr/>
          <a:lstStyle/>
          <a:p>
            <a:fld id="{9A53921B-E448-43EF-9A81-7C21B4C8AC38}" type="slidenum">
              <a:rPr lang="en-US" smtClean="0"/>
              <a:t>17</a:t>
            </a:fld>
            <a:endParaRPr lang="en-US"/>
          </a:p>
        </p:txBody>
      </p:sp>
    </p:spTree>
    <p:extLst>
      <p:ext uri="{BB962C8B-B14F-4D97-AF65-F5344CB8AC3E}">
        <p14:creationId xmlns:p14="http://schemas.microsoft.com/office/powerpoint/2010/main" val="313914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Depends on the skill of the manager.  Nearly</a:t>
            </a:r>
            <a:r>
              <a:rPr lang="en-US" baseline="0" dirty="0"/>
              <a:t> all of these systems will work with a well skill manager.  </a:t>
            </a:r>
            <a:endParaRPr lang="en-US" dirty="0"/>
          </a:p>
        </p:txBody>
      </p:sp>
      <p:sp>
        <p:nvSpPr>
          <p:cNvPr id="4" name="Slide Number Placeholder 3"/>
          <p:cNvSpPr>
            <a:spLocks noGrp="1"/>
          </p:cNvSpPr>
          <p:nvPr>
            <p:ph type="sldNum" sz="quarter" idx="10"/>
          </p:nvPr>
        </p:nvSpPr>
        <p:spPr/>
        <p:txBody>
          <a:bodyPr/>
          <a:lstStyle/>
          <a:p>
            <a:fld id="{9A53921B-E448-43EF-9A81-7C21B4C8AC38}" type="slidenum">
              <a:rPr lang="en-US" smtClean="0"/>
              <a:t>18</a:t>
            </a:fld>
            <a:endParaRPr lang="en-US"/>
          </a:p>
        </p:txBody>
      </p:sp>
    </p:spTree>
    <p:extLst>
      <p:ext uri="{BB962C8B-B14F-4D97-AF65-F5344CB8AC3E}">
        <p14:creationId xmlns:p14="http://schemas.microsoft.com/office/powerpoint/2010/main" val="3035695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Grazing methods also call grazing systems</a:t>
            </a:r>
          </a:p>
        </p:txBody>
      </p:sp>
      <p:sp>
        <p:nvSpPr>
          <p:cNvPr id="4" name="Slide Number Placeholder 3"/>
          <p:cNvSpPr>
            <a:spLocks noGrp="1"/>
          </p:cNvSpPr>
          <p:nvPr>
            <p:ph type="sldNum" sz="quarter" idx="10"/>
          </p:nvPr>
        </p:nvSpPr>
        <p:spPr/>
        <p:txBody>
          <a:bodyPr/>
          <a:lstStyle/>
          <a:p>
            <a:fld id="{9A53921B-E448-43EF-9A81-7C21B4C8AC38}" type="slidenum">
              <a:rPr lang="en-US" smtClean="0"/>
              <a:t>21</a:t>
            </a:fld>
            <a:endParaRPr lang="en-US"/>
          </a:p>
        </p:txBody>
      </p:sp>
    </p:spTree>
    <p:extLst>
      <p:ext uri="{BB962C8B-B14F-4D97-AF65-F5344CB8AC3E}">
        <p14:creationId xmlns:p14="http://schemas.microsoft.com/office/powerpoint/2010/main" val="3001791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ABFB21-3574-45D6-B25D-144C6493B038}"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24F9-C984-4700-A298-A57AA01A001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5774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ABFB21-3574-45D6-B25D-144C6493B038}"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24F9-C984-4700-A298-A57AA01A0014}" type="slidenum">
              <a:rPr lang="en-US" smtClean="0"/>
              <a:t>‹#›</a:t>
            </a:fld>
            <a:endParaRPr lang="en-US"/>
          </a:p>
        </p:txBody>
      </p:sp>
    </p:spTree>
    <p:extLst>
      <p:ext uri="{BB962C8B-B14F-4D97-AF65-F5344CB8AC3E}">
        <p14:creationId xmlns:p14="http://schemas.microsoft.com/office/powerpoint/2010/main" val="3848313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ABFB21-3574-45D6-B25D-144C6493B038}"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24F9-C984-4700-A298-A57AA01A001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0421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BFB21-3574-45D6-B25D-144C6493B038}" type="datetimeFigureOut">
              <a:rPr lang="en-US" smtClean="0"/>
              <a:t>11/20/2024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024F9-C984-4700-A298-A57AA01A0014}" type="slidenum">
              <a:rPr lang="en-US" smtClean="0"/>
              <a:t>‹#›</a:t>
            </a:fld>
            <a:endParaRPr lang="en-US"/>
          </a:p>
        </p:txBody>
      </p:sp>
    </p:spTree>
    <p:extLst>
      <p:ext uri="{BB962C8B-B14F-4D97-AF65-F5344CB8AC3E}">
        <p14:creationId xmlns:p14="http://schemas.microsoft.com/office/powerpoint/2010/main" val="2772701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ABFB21-3574-45D6-B25D-144C6493B038}" type="datetimeFigureOut">
              <a:rPr lang="en-US" smtClean="0"/>
              <a:t>11/20/2024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0024F9-C984-4700-A298-A57AA01A0014}" type="slidenum">
              <a:rPr lang="en-US" smtClean="0"/>
              <a:t>‹#›</a:t>
            </a:fld>
            <a:endParaRPr lang="en-US"/>
          </a:p>
        </p:txBody>
      </p:sp>
    </p:spTree>
    <p:extLst>
      <p:ext uri="{BB962C8B-B14F-4D97-AF65-F5344CB8AC3E}">
        <p14:creationId xmlns:p14="http://schemas.microsoft.com/office/powerpoint/2010/main" val="2834777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ABFB21-3574-45D6-B25D-144C6493B038}" type="datetimeFigureOut">
              <a:rPr lang="en-US" smtClean="0"/>
              <a:t>11/20/2024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0024F9-C984-4700-A298-A57AA01A0014}" type="slidenum">
              <a:rPr lang="en-US" smtClean="0"/>
              <a:t>‹#›</a:t>
            </a:fld>
            <a:endParaRPr lang="en-US"/>
          </a:p>
        </p:txBody>
      </p:sp>
    </p:spTree>
    <p:extLst>
      <p:ext uri="{BB962C8B-B14F-4D97-AF65-F5344CB8AC3E}">
        <p14:creationId xmlns:p14="http://schemas.microsoft.com/office/powerpoint/2010/main" val="2795364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9ABFB21-3574-45D6-B25D-144C6493B038}" type="datetimeFigureOut">
              <a:rPr lang="en-US" smtClean="0"/>
              <a:t>11/20/2024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C0024F9-C984-4700-A298-A57AA01A0014}" type="slidenum">
              <a:rPr lang="en-US" smtClean="0"/>
              <a:t>‹#›</a:t>
            </a:fld>
            <a:endParaRPr lang="en-US"/>
          </a:p>
        </p:txBody>
      </p:sp>
    </p:spTree>
    <p:extLst>
      <p:ext uri="{BB962C8B-B14F-4D97-AF65-F5344CB8AC3E}">
        <p14:creationId xmlns:p14="http://schemas.microsoft.com/office/powerpoint/2010/main" val="534391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9ABFB21-3574-45D6-B25D-144C6493B038}" type="datetimeFigureOut">
              <a:rPr lang="en-US" smtClean="0"/>
              <a:t>11/20/2024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C0024F9-C984-4700-A298-A57AA01A0014}" type="slidenum">
              <a:rPr lang="en-US" smtClean="0"/>
              <a:t>‹#›</a:t>
            </a:fld>
            <a:endParaRPr lang="en-US"/>
          </a:p>
        </p:txBody>
      </p:sp>
    </p:spTree>
    <p:extLst>
      <p:ext uri="{BB962C8B-B14F-4D97-AF65-F5344CB8AC3E}">
        <p14:creationId xmlns:p14="http://schemas.microsoft.com/office/powerpoint/2010/main" val="3582199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9ABFB21-3574-45D6-B25D-144C6493B038}" type="datetimeFigureOut">
              <a:rPr lang="en-US" smtClean="0"/>
              <a:t>11/20/2024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024F9-C984-4700-A298-A57AA01A0014}" type="slidenum">
              <a:rPr lang="en-US" smtClean="0"/>
              <a:t>‹#›</a:t>
            </a:fld>
            <a:endParaRPr lang="en-US"/>
          </a:p>
        </p:txBody>
      </p:sp>
    </p:spTree>
    <p:extLst>
      <p:ext uri="{BB962C8B-B14F-4D97-AF65-F5344CB8AC3E}">
        <p14:creationId xmlns:p14="http://schemas.microsoft.com/office/powerpoint/2010/main" val="1918920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ABFB21-3574-45D6-B25D-144C6493B038}"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24F9-C984-4700-A298-A57AA01A0014}" type="slidenum">
              <a:rPr lang="en-US" smtClean="0"/>
              <a:t>‹#›</a:t>
            </a:fld>
            <a:endParaRPr lang="en-US"/>
          </a:p>
        </p:txBody>
      </p:sp>
    </p:spTree>
    <p:extLst>
      <p:ext uri="{BB962C8B-B14F-4D97-AF65-F5344CB8AC3E}">
        <p14:creationId xmlns:p14="http://schemas.microsoft.com/office/powerpoint/2010/main" val="774823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ABFB21-3574-45D6-B25D-144C6493B038}"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24F9-C984-4700-A298-A57AA01A0014}" type="slidenum">
              <a:rPr lang="en-US" smtClean="0"/>
              <a:t>‹#›</a:t>
            </a:fld>
            <a:endParaRPr lang="en-US"/>
          </a:p>
        </p:txBody>
      </p:sp>
    </p:spTree>
    <p:extLst>
      <p:ext uri="{BB962C8B-B14F-4D97-AF65-F5344CB8AC3E}">
        <p14:creationId xmlns:p14="http://schemas.microsoft.com/office/powerpoint/2010/main" val="3933437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9ABFB21-3574-45D6-B25D-144C6493B038}" type="datetimeFigureOut">
              <a:rPr lang="en-US" smtClean="0"/>
              <a:t>11/20/2024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C0024F9-C984-4700-A298-A57AA01A0014}"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34286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1.xml"/><Relationship Id="rId7" Type="http://schemas.openxmlformats.org/officeDocument/2006/relationships/image" Target="../media/image4.jpe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3.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6.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customXml" Target="../ink/ink1.xml"/><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notesSlide" Target="../notesSlides/notesSlide5.xml"/><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notesSlide" Target="../notesSlides/notesSlide7.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6.png"/><Relationship Id="rId5" Type="http://schemas.openxmlformats.org/officeDocument/2006/relationships/image" Target="../media/image10.jpe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notesSlide" Target="../notesSlides/notesSlide11.xml"/><Relationship Id="rId4"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6.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6.xml"/><Relationship Id="rId6" Type="http://schemas.openxmlformats.org/officeDocument/2006/relationships/image" Target="../media/image6.pn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7.xml"/><Relationship Id="rId6" Type="http://schemas.openxmlformats.org/officeDocument/2006/relationships/image" Target="../media/image6.png"/><Relationship Id="rId5" Type="http://schemas.openxmlformats.org/officeDocument/2006/relationships/notesSlide" Target="../notesSlides/notesSlide14.xml"/><Relationship Id="rId4"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8.xml"/><Relationship Id="rId6" Type="http://schemas.openxmlformats.org/officeDocument/2006/relationships/image" Target="../media/image6.png"/><Relationship Id="rId5" Type="http://schemas.openxmlformats.org/officeDocument/2006/relationships/notesSlide" Target="../notesSlides/notesSlide15.xml"/><Relationship Id="rId4"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7" Type="http://schemas.openxmlformats.org/officeDocument/2006/relationships/image" Target="../media/image6.png"/><Relationship Id="rId2" Type="http://schemas.microsoft.com/office/2007/relationships/media" Target="../media/media17.m4a"/><Relationship Id="rId1" Type="http://schemas.openxmlformats.org/officeDocument/2006/relationships/tags" Target="../tags/tag9.xml"/><Relationship Id="rId6" Type="http://schemas.openxmlformats.org/officeDocument/2006/relationships/image" Target="../media/image11.jpeg"/><Relationship Id="rId5" Type="http://schemas.openxmlformats.org/officeDocument/2006/relationships/notesSlide" Target="../notesSlides/notesSlide16.xml"/><Relationship Id="rId4"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7" Type="http://schemas.openxmlformats.org/officeDocument/2006/relationships/image" Target="../media/image6.png"/><Relationship Id="rId2" Type="http://schemas.microsoft.com/office/2007/relationships/media" Target="../media/media18.m4a"/><Relationship Id="rId1" Type="http://schemas.openxmlformats.org/officeDocument/2006/relationships/tags" Target="../tags/tag10.xml"/><Relationship Id="rId6" Type="http://schemas.openxmlformats.org/officeDocument/2006/relationships/image" Target="../media/image11.jpeg"/><Relationship Id="rId5" Type="http://schemas.openxmlformats.org/officeDocument/2006/relationships/notesSlide" Target="../notesSlides/notesSlide17.xml"/><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7" Type="http://schemas.openxmlformats.org/officeDocument/2006/relationships/image" Target="../media/image6.png"/><Relationship Id="rId2" Type="http://schemas.microsoft.com/office/2007/relationships/media" Target="../media/media19.m4a"/><Relationship Id="rId1" Type="http://schemas.openxmlformats.org/officeDocument/2006/relationships/video" Target="https://www.youtube.com/embed/Jygi7ftAe8Q" TargetMode="External"/><Relationship Id="rId6" Type="http://schemas.openxmlformats.org/officeDocument/2006/relationships/hyperlink" Target="https://www.youtube.com/watch?v=Jygi7ftAe8Q" TargetMode="External"/><Relationship Id="rId5" Type="http://schemas.openxmlformats.org/officeDocument/2006/relationships/image" Target="../media/image12.jpe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741794" cy="3566160"/>
          </a:xfrm>
        </p:spPr>
        <p:txBody>
          <a:bodyPr/>
          <a:lstStyle/>
          <a:p>
            <a:r>
              <a:rPr lang="en-US" dirty="0"/>
              <a:t>Grazing Methods </a:t>
            </a:r>
            <a:r>
              <a:rPr lang="en-US" sz="5400" dirty="0"/>
              <a:t>or Systems</a:t>
            </a:r>
            <a:endParaRPr lang="en-US" dirty="0"/>
          </a:p>
        </p:txBody>
      </p:sp>
      <p:sp>
        <p:nvSpPr>
          <p:cNvPr id="3" name="Subtitle 2"/>
          <p:cNvSpPr>
            <a:spLocks noGrp="1"/>
          </p:cNvSpPr>
          <p:nvPr>
            <p:ph type="subTitle" idx="1"/>
          </p:nvPr>
        </p:nvSpPr>
        <p:spPr/>
        <p:txBody>
          <a:bodyPr/>
          <a:lstStyle/>
          <a:p>
            <a:r>
              <a:rPr lang="en-US" dirty="0"/>
              <a:t>Rangeland Principles (Rem 151)</a:t>
            </a:r>
          </a:p>
        </p:txBody>
      </p:sp>
      <p:grpSp>
        <p:nvGrpSpPr>
          <p:cNvPr id="41" name="Group 40">
            <a:extLst>
              <a:ext uri="{FF2B5EF4-FFF2-40B4-BE49-F238E27FC236}">
                <a16:creationId xmlns:a16="http://schemas.microsoft.com/office/drawing/2014/main" id="{05D8BD1A-CA60-48A9-BA28-8935B1B79447}"/>
              </a:ext>
            </a:extLst>
          </p:cNvPr>
          <p:cNvGrpSpPr/>
          <p:nvPr/>
        </p:nvGrpSpPr>
        <p:grpSpPr>
          <a:xfrm>
            <a:off x="1244600" y="927100"/>
            <a:ext cx="2438400" cy="1828800"/>
            <a:chOff x="1244600" y="927100"/>
            <a:chExt cx="2438400" cy="1828800"/>
          </a:xfrm>
        </p:grpSpPr>
        <p:pic>
          <p:nvPicPr>
            <p:cNvPr id="28" name="Picture 27" descr="A herd of cattle walking across a dry grass field&#10;&#10;Description generated with high confidence">
              <a:extLst>
                <a:ext uri="{FF2B5EF4-FFF2-40B4-BE49-F238E27FC236}">
                  <a16:creationId xmlns:a16="http://schemas.microsoft.com/office/drawing/2014/main" id="{622AD256-3D7E-4090-8B99-C05CA675E5A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44600" y="927100"/>
              <a:ext cx="2438400" cy="1828800"/>
            </a:xfrm>
            <a:prstGeom prst="rect">
              <a:avLst/>
            </a:prstGeom>
          </p:spPr>
        </p:pic>
        <p:sp>
          <p:nvSpPr>
            <p:cNvPr id="35" name="TextBox 34">
              <a:extLst>
                <a:ext uri="{FF2B5EF4-FFF2-40B4-BE49-F238E27FC236}">
                  <a16:creationId xmlns:a16="http://schemas.microsoft.com/office/drawing/2014/main" id="{DF562BDA-DB48-414F-8EC7-9A1C7721D187}"/>
                </a:ext>
              </a:extLst>
            </p:cNvPr>
            <p:cNvSpPr txBox="1"/>
            <p:nvPr/>
          </p:nvSpPr>
          <p:spPr>
            <a:xfrm>
              <a:off x="2986976" y="2525068"/>
              <a:ext cx="696024" cy="230832"/>
            </a:xfrm>
            <a:prstGeom prst="rect">
              <a:avLst/>
            </a:prstGeom>
            <a:noFill/>
          </p:spPr>
          <p:txBody>
            <a:bodyPr wrap="none" rtlCol="0">
              <a:spAutoFit/>
            </a:bodyPr>
            <a:lstStyle/>
            <a:p>
              <a:r>
                <a:rPr lang="en-US" sz="900" dirty="0">
                  <a:solidFill>
                    <a:schemeClr val="bg1">
                      <a:lumMod val="95000"/>
                    </a:schemeClr>
                  </a:solidFill>
                </a:rPr>
                <a:t>J. Peterson</a:t>
              </a:r>
            </a:p>
          </p:txBody>
        </p:sp>
      </p:grpSp>
      <p:grpSp>
        <p:nvGrpSpPr>
          <p:cNvPr id="40" name="Group 39">
            <a:extLst>
              <a:ext uri="{FF2B5EF4-FFF2-40B4-BE49-F238E27FC236}">
                <a16:creationId xmlns:a16="http://schemas.microsoft.com/office/drawing/2014/main" id="{B2CDA34A-D693-4E74-AE02-6000028889F3}"/>
              </a:ext>
            </a:extLst>
          </p:cNvPr>
          <p:cNvGrpSpPr/>
          <p:nvPr/>
        </p:nvGrpSpPr>
        <p:grpSpPr>
          <a:xfrm>
            <a:off x="3830320" y="927100"/>
            <a:ext cx="2498946" cy="1845764"/>
            <a:chOff x="3830320" y="927100"/>
            <a:chExt cx="2498946" cy="1845764"/>
          </a:xfrm>
        </p:grpSpPr>
        <p:pic>
          <p:nvPicPr>
            <p:cNvPr id="30" name="Picture 29" descr="A giraffe standing on top of a dry grass field&#10;&#10;Description generated with very high confidence">
              <a:extLst>
                <a:ext uri="{FF2B5EF4-FFF2-40B4-BE49-F238E27FC236}">
                  <a16:creationId xmlns:a16="http://schemas.microsoft.com/office/drawing/2014/main" id="{93A5D3C7-DF13-458C-9C29-AE5CFC545A9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30320" y="927100"/>
              <a:ext cx="2438400" cy="1828800"/>
            </a:xfrm>
            <a:prstGeom prst="rect">
              <a:avLst/>
            </a:prstGeom>
          </p:spPr>
        </p:pic>
        <p:sp>
          <p:nvSpPr>
            <p:cNvPr id="36" name="TextBox 35">
              <a:extLst>
                <a:ext uri="{FF2B5EF4-FFF2-40B4-BE49-F238E27FC236}">
                  <a16:creationId xmlns:a16="http://schemas.microsoft.com/office/drawing/2014/main" id="{BBAA5CF5-B854-41D6-BD2C-AF64AD99828D}"/>
                </a:ext>
              </a:extLst>
            </p:cNvPr>
            <p:cNvSpPr txBox="1"/>
            <p:nvPr/>
          </p:nvSpPr>
          <p:spPr>
            <a:xfrm>
              <a:off x="5700568" y="2542032"/>
              <a:ext cx="628698" cy="230832"/>
            </a:xfrm>
            <a:prstGeom prst="rect">
              <a:avLst/>
            </a:prstGeom>
            <a:noFill/>
          </p:spPr>
          <p:txBody>
            <a:bodyPr wrap="none" rtlCol="0">
              <a:spAutoFit/>
            </a:bodyPr>
            <a:lstStyle/>
            <a:p>
              <a:r>
                <a:rPr lang="en-US" sz="900" dirty="0">
                  <a:solidFill>
                    <a:schemeClr val="bg1">
                      <a:lumMod val="95000"/>
                    </a:schemeClr>
                  </a:solidFill>
                </a:rPr>
                <a:t>J.  Hinson</a:t>
              </a:r>
            </a:p>
          </p:txBody>
        </p:sp>
      </p:grpSp>
      <p:grpSp>
        <p:nvGrpSpPr>
          <p:cNvPr id="39" name="Group 38">
            <a:extLst>
              <a:ext uri="{FF2B5EF4-FFF2-40B4-BE49-F238E27FC236}">
                <a16:creationId xmlns:a16="http://schemas.microsoft.com/office/drawing/2014/main" id="{083A6845-0BBA-4A30-8FEF-2E9959C01C97}"/>
              </a:ext>
            </a:extLst>
          </p:cNvPr>
          <p:cNvGrpSpPr/>
          <p:nvPr/>
        </p:nvGrpSpPr>
        <p:grpSpPr>
          <a:xfrm>
            <a:off x="6566148" y="927100"/>
            <a:ext cx="2496471" cy="1846072"/>
            <a:chOff x="6566148" y="927100"/>
            <a:chExt cx="2496471" cy="1846072"/>
          </a:xfrm>
        </p:grpSpPr>
        <p:pic>
          <p:nvPicPr>
            <p:cNvPr id="32" name="Picture 31" descr="A person standing on a lush green field&#10;&#10;Description generated with high confidence">
              <a:extLst>
                <a:ext uri="{FF2B5EF4-FFF2-40B4-BE49-F238E27FC236}">
                  <a16:creationId xmlns:a16="http://schemas.microsoft.com/office/drawing/2014/main" id="{B35CFD79-9F89-44BF-B00B-E9078B009D5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66148" y="927100"/>
              <a:ext cx="2438400" cy="1828800"/>
            </a:xfrm>
            <a:prstGeom prst="rect">
              <a:avLst/>
            </a:prstGeom>
          </p:spPr>
        </p:pic>
        <p:sp>
          <p:nvSpPr>
            <p:cNvPr id="37" name="TextBox 36">
              <a:extLst>
                <a:ext uri="{FF2B5EF4-FFF2-40B4-BE49-F238E27FC236}">
                  <a16:creationId xmlns:a16="http://schemas.microsoft.com/office/drawing/2014/main" id="{F00B11B2-257B-47BA-84DC-C008A52E9B53}"/>
                </a:ext>
              </a:extLst>
            </p:cNvPr>
            <p:cNvSpPr txBox="1"/>
            <p:nvPr/>
          </p:nvSpPr>
          <p:spPr>
            <a:xfrm>
              <a:off x="8138968" y="2542340"/>
              <a:ext cx="923651" cy="230832"/>
            </a:xfrm>
            <a:prstGeom prst="rect">
              <a:avLst/>
            </a:prstGeom>
            <a:noFill/>
          </p:spPr>
          <p:txBody>
            <a:bodyPr wrap="none" rtlCol="0">
              <a:spAutoFit/>
            </a:bodyPr>
            <a:lstStyle/>
            <a:p>
              <a:r>
                <a:rPr lang="en-US" sz="900" dirty="0">
                  <a:solidFill>
                    <a:schemeClr val="bg1">
                      <a:lumMod val="95000"/>
                    </a:schemeClr>
                  </a:solidFill>
                </a:rPr>
                <a:t>K. Launchbaugh</a:t>
              </a:r>
            </a:p>
          </p:txBody>
        </p:sp>
      </p:grpSp>
      <p:grpSp>
        <p:nvGrpSpPr>
          <p:cNvPr id="42" name="Group 41">
            <a:extLst>
              <a:ext uri="{FF2B5EF4-FFF2-40B4-BE49-F238E27FC236}">
                <a16:creationId xmlns:a16="http://schemas.microsoft.com/office/drawing/2014/main" id="{3585AD14-3897-4CE5-8E52-5A4D81BAED61}"/>
              </a:ext>
            </a:extLst>
          </p:cNvPr>
          <p:cNvGrpSpPr/>
          <p:nvPr/>
        </p:nvGrpSpPr>
        <p:grpSpPr>
          <a:xfrm>
            <a:off x="9125639" y="927100"/>
            <a:ext cx="2444642" cy="1845764"/>
            <a:chOff x="9125639" y="927100"/>
            <a:chExt cx="2444642" cy="1845764"/>
          </a:xfrm>
        </p:grpSpPr>
        <p:pic>
          <p:nvPicPr>
            <p:cNvPr id="34" name="Picture 33" descr="A herd of cattle walking across a lush green field&#10;&#10;Description generated with high confidence">
              <a:extLst>
                <a:ext uri="{FF2B5EF4-FFF2-40B4-BE49-F238E27FC236}">
                  <a16:creationId xmlns:a16="http://schemas.microsoft.com/office/drawing/2014/main" id="{2ECAD5D9-B3E3-474B-90AE-576C9C4C7BA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25639" y="927100"/>
              <a:ext cx="2438400" cy="1828800"/>
            </a:xfrm>
            <a:prstGeom prst="rect">
              <a:avLst/>
            </a:prstGeom>
          </p:spPr>
        </p:pic>
        <p:sp>
          <p:nvSpPr>
            <p:cNvPr id="38" name="TextBox 37">
              <a:extLst>
                <a:ext uri="{FF2B5EF4-FFF2-40B4-BE49-F238E27FC236}">
                  <a16:creationId xmlns:a16="http://schemas.microsoft.com/office/drawing/2014/main" id="{3F82791F-F5E0-4201-85F4-F8B641C7DAD2}"/>
                </a:ext>
              </a:extLst>
            </p:cNvPr>
            <p:cNvSpPr txBox="1"/>
            <p:nvPr/>
          </p:nvSpPr>
          <p:spPr>
            <a:xfrm>
              <a:off x="10983261" y="2542032"/>
              <a:ext cx="587020" cy="230832"/>
            </a:xfrm>
            <a:prstGeom prst="rect">
              <a:avLst/>
            </a:prstGeom>
            <a:noFill/>
          </p:spPr>
          <p:txBody>
            <a:bodyPr wrap="none" rtlCol="0">
              <a:spAutoFit/>
            </a:bodyPr>
            <a:lstStyle/>
            <a:p>
              <a:r>
                <a:rPr lang="en-US" sz="900" dirty="0">
                  <a:solidFill>
                    <a:schemeClr val="bg1">
                      <a:lumMod val="95000"/>
                    </a:schemeClr>
                  </a:solidFill>
                </a:rPr>
                <a:t>C. White</a:t>
              </a:r>
            </a:p>
          </p:txBody>
        </p:sp>
      </p:grpSp>
      <p:pic>
        <p:nvPicPr>
          <p:cNvPr id="5" name="Audio 4">
            <a:hlinkClick r:id="" action="ppaction://media"/>
            <a:extLst>
              <a:ext uri="{FF2B5EF4-FFF2-40B4-BE49-F238E27FC236}">
                <a16:creationId xmlns:a16="http://schemas.microsoft.com/office/drawing/2014/main" id="{13A98372-36EE-4C5A-B8BF-83C3C7307EE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211400706"/>
      </p:ext>
    </p:extLst>
  </p:cSld>
  <p:clrMapOvr>
    <a:masterClrMapping/>
  </p:clrMapOvr>
  <mc:AlternateContent xmlns:mc="http://schemas.openxmlformats.org/markup-compatibility/2006">
    <mc:Choice xmlns:p14="http://schemas.microsoft.com/office/powerpoint/2010/main" Requires="p14">
      <p:transition spd="slow" p14:dur="2000" advTm="46123"/>
    </mc:Choice>
    <mc:Fallback>
      <p:transition spd="slow" advTm="46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9898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C356AC-9E77-4FE5-9058-EA4663C15B2D}"/>
              </a:ext>
            </a:extLst>
          </p:cNvPr>
          <p:cNvSpPr>
            <a:spLocks noGrp="1"/>
          </p:cNvSpPr>
          <p:nvPr>
            <p:ph type="title"/>
          </p:nvPr>
        </p:nvSpPr>
        <p:spPr/>
        <p:txBody>
          <a:bodyPr/>
          <a:lstStyle/>
          <a:p>
            <a:r>
              <a:rPr lang="en-US" dirty="0"/>
              <a:t>What can grazing methods accomplish?</a:t>
            </a:r>
          </a:p>
        </p:txBody>
      </p:sp>
      <p:sp>
        <p:nvSpPr>
          <p:cNvPr id="3" name="Content Placeholder 2"/>
          <p:cNvSpPr>
            <a:spLocks noGrp="1"/>
          </p:cNvSpPr>
          <p:nvPr>
            <p:ph idx="1"/>
          </p:nvPr>
        </p:nvSpPr>
        <p:spPr>
          <a:xfrm>
            <a:off x="1767840" y="1846996"/>
            <a:ext cx="10424160" cy="4724400"/>
          </a:xfrm>
        </p:spPr>
        <p:txBody>
          <a:bodyPr>
            <a:normAutofit/>
          </a:bodyPr>
          <a:lstStyle/>
          <a:p>
            <a:pPr>
              <a:buFont typeface="Wingdings" panose="05000000000000000000" pitchFamily="2" charset="2"/>
              <a:buChar char="§"/>
            </a:pPr>
            <a:r>
              <a:rPr lang="en-US" sz="3200" dirty="0"/>
              <a:t> Maintain or accelerate vegetation improvement.</a:t>
            </a:r>
          </a:p>
          <a:p>
            <a:pPr>
              <a:buFont typeface="Wingdings" panose="05000000000000000000" pitchFamily="2" charset="2"/>
              <a:buChar char="§"/>
            </a:pPr>
            <a:r>
              <a:rPr lang="en-US" sz="3200" dirty="0"/>
              <a:t> Improve uniform use of all grazing units.</a:t>
            </a:r>
          </a:p>
          <a:p>
            <a:pPr>
              <a:buFont typeface="Wingdings" panose="05000000000000000000" pitchFamily="2" charset="2"/>
              <a:buChar char="§"/>
            </a:pPr>
            <a:r>
              <a:rPr lang="en-US" sz="3200" dirty="0"/>
              <a:t> Stabilize the forage supply throughout the grazing season.</a:t>
            </a:r>
          </a:p>
          <a:p>
            <a:pPr>
              <a:buFont typeface="Wingdings" panose="05000000000000000000" pitchFamily="2" charset="2"/>
              <a:buChar char="§"/>
            </a:pPr>
            <a:r>
              <a:rPr lang="en-US" sz="3200" dirty="0"/>
              <a:t> Enhance forage quality for livestock and wildlife.</a:t>
            </a:r>
          </a:p>
          <a:p>
            <a:pPr>
              <a:buFont typeface="Wingdings" panose="05000000000000000000" pitchFamily="2" charset="2"/>
              <a:buChar char="§"/>
            </a:pPr>
            <a:r>
              <a:rPr lang="en-US" sz="3200" dirty="0"/>
              <a:t> Improve function of ecological processes.</a:t>
            </a:r>
          </a:p>
          <a:p>
            <a:pPr>
              <a:buFont typeface="Wingdings" panose="05000000000000000000" pitchFamily="2" charset="2"/>
              <a:buChar char="§"/>
            </a:pPr>
            <a:r>
              <a:rPr lang="en-US" sz="3200" dirty="0"/>
              <a:t> Protect watersheds.</a:t>
            </a:r>
          </a:p>
          <a:p>
            <a:pPr>
              <a:buFont typeface="Wingdings" panose="05000000000000000000" pitchFamily="2" charset="2"/>
              <a:buChar char="§"/>
            </a:pPr>
            <a:r>
              <a:rPr lang="en-US" sz="3200" dirty="0"/>
              <a:t> Enhance wildlife habitat.</a:t>
            </a:r>
            <a:endParaRPr lang="en-US" sz="3200" b="1" dirty="0"/>
          </a:p>
        </p:txBody>
      </p:sp>
      <p:sp>
        <p:nvSpPr>
          <p:cNvPr id="4" name="TextBox 3"/>
          <p:cNvSpPr txBox="1"/>
          <p:nvPr/>
        </p:nvSpPr>
        <p:spPr>
          <a:xfrm>
            <a:off x="8201025" y="6432897"/>
            <a:ext cx="2954655" cy="276999"/>
          </a:xfrm>
          <a:prstGeom prst="rect">
            <a:avLst/>
          </a:prstGeom>
          <a:noFill/>
        </p:spPr>
        <p:txBody>
          <a:bodyPr wrap="none" rtlCol="0">
            <a:spAutoFit/>
          </a:bodyPr>
          <a:lstStyle/>
          <a:p>
            <a:pPr algn="r"/>
            <a:r>
              <a:rPr lang="en-US" sz="1200" dirty="0">
                <a:latin typeface="Calibri" pitchFamily="34" charset="0"/>
              </a:rPr>
              <a:t>From National Range and Pasture Handbook</a:t>
            </a:r>
          </a:p>
        </p:txBody>
      </p:sp>
      <p:grpSp>
        <p:nvGrpSpPr>
          <p:cNvPr id="7" name="Group 6">
            <a:extLst>
              <a:ext uri="{FF2B5EF4-FFF2-40B4-BE49-F238E27FC236}">
                <a16:creationId xmlns:a16="http://schemas.microsoft.com/office/drawing/2014/main" id="{25102209-3B2D-4E1B-9192-E34C974F4BE5}"/>
              </a:ext>
            </a:extLst>
          </p:cNvPr>
          <p:cNvGrpSpPr/>
          <p:nvPr/>
        </p:nvGrpSpPr>
        <p:grpSpPr>
          <a:xfrm>
            <a:off x="9528476" y="4209196"/>
            <a:ext cx="2498946" cy="1845764"/>
            <a:chOff x="3830320" y="927100"/>
            <a:chExt cx="2498946" cy="1845764"/>
          </a:xfrm>
        </p:grpSpPr>
        <p:pic>
          <p:nvPicPr>
            <p:cNvPr id="8" name="Picture 7" descr="A giraffe standing on top of a dry grass field&#10;&#10;Description generated with very high confidence">
              <a:extLst>
                <a:ext uri="{FF2B5EF4-FFF2-40B4-BE49-F238E27FC236}">
                  <a16:creationId xmlns:a16="http://schemas.microsoft.com/office/drawing/2014/main" id="{42538E8E-02C4-45CD-BF32-1B4096B44A3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30320" y="927100"/>
              <a:ext cx="2438400" cy="1828800"/>
            </a:xfrm>
            <a:prstGeom prst="rect">
              <a:avLst/>
            </a:prstGeom>
          </p:spPr>
        </p:pic>
        <p:sp>
          <p:nvSpPr>
            <p:cNvPr id="9" name="TextBox 8">
              <a:extLst>
                <a:ext uri="{FF2B5EF4-FFF2-40B4-BE49-F238E27FC236}">
                  <a16:creationId xmlns:a16="http://schemas.microsoft.com/office/drawing/2014/main" id="{8A96ACE4-5D79-4249-BAD5-6A188C819958}"/>
                </a:ext>
              </a:extLst>
            </p:cNvPr>
            <p:cNvSpPr txBox="1"/>
            <p:nvPr/>
          </p:nvSpPr>
          <p:spPr>
            <a:xfrm>
              <a:off x="5700568" y="2542032"/>
              <a:ext cx="628698" cy="230832"/>
            </a:xfrm>
            <a:prstGeom prst="rect">
              <a:avLst/>
            </a:prstGeom>
            <a:noFill/>
          </p:spPr>
          <p:txBody>
            <a:bodyPr wrap="none" rtlCol="0">
              <a:spAutoFit/>
            </a:bodyPr>
            <a:lstStyle/>
            <a:p>
              <a:r>
                <a:rPr lang="en-US" sz="900" dirty="0">
                  <a:solidFill>
                    <a:schemeClr val="bg1">
                      <a:lumMod val="95000"/>
                    </a:schemeClr>
                  </a:solidFill>
                </a:rPr>
                <a:t>J.  Hinson</a:t>
              </a:r>
            </a:p>
          </p:txBody>
        </p:sp>
      </p:grpSp>
      <p:pic>
        <p:nvPicPr>
          <p:cNvPr id="5" name="Audio 4">
            <a:hlinkClick r:id="" action="ppaction://media"/>
            <a:extLst>
              <a:ext uri="{FF2B5EF4-FFF2-40B4-BE49-F238E27FC236}">
                <a16:creationId xmlns:a16="http://schemas.microsoft.com/office/drawing/2014/main" id="{F4AF3C41-AFCF-4B1D-840B-CF9E6F8657A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109673277"/>
      </p:ext>
    </p:extLst>
  </p:cSld>
  <p:clrMapOvr>
    <a:masterClrMapping/>
  </p:clrMapOvr>
  <mc:AlternateContent xmlns:mc="http://schemas.openxmlformats.org/markup-compatibility/2006">
    <mc:Choice xmlns:p14="http://schemas.microsoft.com/office/powerpoint/2010/main" Requires="p14">
      <p:transition spd="slow" p14:dur="2000" advTm="103508"/>
    </mc:Choice>
    <mc:Fallback>
      <p:transition spd="slow" advTm="1035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84300" y="1851660"/>
            <a:ext cx="10330180" cy="4616648"/>
          </a:xfrm>
          <a:prstGeom prst="rect">
            <a:avLst/>
          </a:prstGeom>
          <a:noFill/>
        </p:spPr>
        <p:txBody>
          <a:bodyPr wrap="square" rtlCol="0">
            <a:spAutoFit/>
          </a:bodyPr>
          <a:lstStyle/>
          <a:p>
            <a:pPr>
              <a:spcAft>
                <a:spcPts val="1200"/>
              </a:spcAft>
            </a:pPr>
            <a:r>
              <a:rPr lang="en-US" sz="3200" b="1" dirty="0"/>
              <a:t>Grazing System = </a:t>
            </a:r>
            <a:r>
              <a:rPr lang="en-US" sz="3200" dirty="0"/>
              <a:t>a planned effort to leave some areas unused for at least part of the year.</a:t>
            </a:r>
          </a:p>
          <a:p>
            <a:pPr>
              <a:spcAft>
                <a:spcPts val="1200"/>
              </a:spcAft>
            </a:pPr>
            <a:r>
              <a:rPr lang="en-US" sz="3200" b="1" dirty="0"/>
              <a:t>Grazing Period = </a:t>
            </a:r>
            <a:r>
              <a:rPr lang="en-US" sz="3200" dirty="0"/>
              <a:t>season and number of days when pasture is grazed.</a:t>
            </a:r>
          </a:p>
          <a:p>
            <a:pPr>
              <a:spcAft>
                <a:spcPts val="1200"/>
              </a:spcAft>
            </a:pPr>
            <a:r>
              <a:rPr lang="en-US" sz="3200" b="1" dirty="0"/>
              <a:t>Deferment = </a:t>
            </a:r>
            <a:r>
              <a:rPr lang="en-US" sz="3200" dirty="0"/>
              <a:t>a period of non-grazing until key forage species set seeds.</a:t>
            </a:r>
          </a:p>
          <a:p>
            <a:pPr>
              <a:spcAft>
                <a:spcPts val="1200"/>
              </a:spcAft>
            </a:pPr>
            <a:r>
              <a:rPr lang="en-US" sz="3200" b="1" dirty="0"/>
              <a:t>Rest = </a:t>
            </a:r>
            <a:r>
              <a:rPr lang="en-US" sz="3200" dirty="0"/>
              <a:t>a period of non-grazing for a full year.</a:t>
            </a:r>
          </a:p>
          <a:p>
            <a:pPr>
              <a:spcAft>
                <a:spcPts val="1200"/>
              </a:spcAft>
            </a:pPr>
            <a:r>
              <a:rPr lang="en-US" sz="3000" dirty="0"/>
              <a:t>    </a:t>
            </a:r>
          </a:p>
        </p:txBody>
      </p:sp>
      <p:sp>
        <p:nvSpPr>
          <p:cNvPr id="3" name="Title 2">
            <a:extLst>
              <a:ext uri="{FF2B5EF4-FFF2-40B4-BE49-F238E27FC236}">
                <a16:creationId xmlns:a16="http://schemas.microsoft.com/office/drawing/2014/main" id="{1C91BF54-8DA9-4476-A5C8-0B44DBD032E8}"/>
              </a:ext>
            </a:extLst>
          </p:cNvPr>
          <p:cNvSpPr>
            <a:spLocks noGrp="1"/>
          </p:cNvSpPr>
          <p:nvPr>
            <p:ph type="title"/>
          </p:nvPr>
        </p:nvSpPr>
        <p:spPr/>
        <p:txBody>
          <a:bodyPr/>
          <a:lstStyle/>
          <a:p>
            <a:r>
              <a:rPr lang="en-US" dirty="0"/>
              <a:t>Terms of Grazing Methods</a:t>
            </a:r>
          </a:p>
        </p:txBody>
      </p:sp>
      <p:pic>
        <p:nvPicPr>
          <p:cNvPr id="4" name="Audio 3">
            <a:hlinkClick r:id="" action="ppaction://media"/>
            <a:extLst>
              <a:ext uri="{FF2B5EF4-FFF2-40B4-BE49-F238E27FC236}">
                <a16:creationId xmlns:a16="http://schemas.microsoft.com/office/drawing/2014/main" id="{0CBB6AD5-E843-4203-9BC1-626DB6DB73C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633200" y="6299200"/>
            <a:ext cx="406400" cy="406400"/>
          </a:xfrm>
          <a:prstGeom prst="rect">
            <a:avLst/>
          </a:prstGeom>
        </p:spPr>
      </p:pic>
    </p:spTree>
    <p:custDataLst>
      <p:tags r:id="rId1"/>
    </p:custDataLst>
    <p:extLst>
      <p:ext uri="{BB962C8B-B14F-4D97-AF65-F5344CB8AC3E}">
        <p14:creationId xmlns:p14="http://schemas.microsoft.com/office/powerpoint/2010/main" val="1420926895"/>
      </p:ext>
    </p:extLst>
  </p:cSld>
  <p:clrMapOvr>
    <a:masterClrMapping/>
  </p:clrMapOvr>
  <mc:AlternateContent xmlns:mc="http://schemas.openxmlformats.org/markup-compatibility/2006">
    <mc:Choice xmlns:p14="http://schemas.microsoft.com/office/powerpoint/2010/main" Requires="p14">
      <p:transition spd="slow" p14:dur="2000" advTm="63223"/>
    </mc:Choice>
    <mc:Fallback>
      <p:transition spd="slow" advTm="632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1089976" y="2603500"/>
            <a:ext cx="9828549" cy="3201608"/>
            <a:chOff x="1631605" y="2726732"/>
            <a:chExt cx="8290877" cy="2888338"/>
          </a:xfrm>
        </p:grpSpPr>
        <p:cxnSp>
          <p:nvCxnSpPr>
            <p:cNvPr id="3" name="Straight Connector 2"/>
            <p:cNvCxnSpPr>
              <a:cxnSpLocks noChangeShapeType="1"/>
            </p:cNvCxnSpPr>
            <p:nvPr/>
          </p:nvCxnSpPr>
          <p:spPr bwMode="auto">
            <a:xfrm>
              <a:off x="2073882" y="2726732"/>
              <a:ext cx="0" cy="28194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 name="Straight Connector 3"/>
            <p:cNvCxnSpPr>
              <a:cxnSpLocks noChangeShapeType="1"/>
            </p:cNvCxnSpPr>
            <p:nvPr/>
          </p:nvCxnSpPr>
          <p:spPr bwMode="auto">
            <a:xfrm>
              <a:off x="2073882" y="5546132"/>
              <a:ext cx="78486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5" name="TextBox 7"/>
            <p:cNvSpPr txBox="1">
              <a:spLocks noChangeArrowheads="1"/>
            </p:cNvSpPr>
            <p:nvPr/>
          </p:nvSpPr>
          <p:spPr bwMode="auto">
            <a:xfrm rot="-5400000">
              <a:off x="617653" y="3823537"/>
              <a:ext cx="252034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pPr>
                <a:spcBef>
                  <a:spcPct val="0"/>
                </a:spcBef>
                <a:buClrTx/>
                <a:buFontTx/>
                <a:buNone/>
              </a:pPr>
              <a:r>
                <a:rPr lang="en-US" altLang="en-US">
                  <a:solidFill>
                    <a:schemeClr val="tx1"/>
                  </a:solidFill>
                  <a:latin typeface="Times New Roman" panose="02020603050405020304" pitchFamily="18" charset="0"/>
                </a:rPr>
                <a:t> Potential Damage</a:t>
              </a:r>
            </a:p>
          </p:txBody>
        </p:sp>
        <p:sp>
          <p:nvSpPr>
            <p:cNvPr id="6" name="TextBox 8"/>
            <p:cNvSpPr txBox="1">
              <a:spLocks noChangeArrowheads="1"/>
            </p:cNvSpPr>
            <p:nvPr/>
          </p:nvSpPr>
          <p:spPr bwMode="auto">
            <a:xfrm>
              <a:off x="2106468" y="4753295"/>
              <a:ext cx="2392108"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pPr algn="ctr">
                <a:spcBef>
                  <a:spcPct val="0"/>
                </a:spcBef>
                <a:buClrTx/>
                <a:buFontTx/>
                <a:buNone/>
              </a:pPr>
              <a:r>
                <a:rPr lang="en-US" altLang="en-US" dirty="0">
                  <a:solidFill>
                    <a:schemeClr val="tx1"/>
                  </a:solidFill>
                  <a:latin typeface="Times New Roman" panose="02020603050405020304" pitchFamily="18" charset="0"/>
                </a:rPr>
                <a:t>Green-up</a:t>
              </a:r>
              <a:br>
                <a:rPr lang="en-US" altLang="en-US" dirty="0">
                  <a:solidFill>
                    <a:schemeClr val="tx1"/>
                  </a:solidFill>
                  <a:latin typeface="Times New Roman" panose="02020603050405020304" pitchFamily="18" charset="0"/>
                </a:rPr>
              </a:br>
              <a:r>
                <a:rPr lang="en-US" altLang="en-US" dirty="0">
                  <a:solidFill>
                    <a:schemeClr val="tx1"/>
                  </a:solidFill>
                  <a:latin typeface="Times New Roman" panose="02020603050405020304" pitchFamily="18" charset="0"/>
                </a:rPr>
                <a:t>Growth Initiation</a:t>
              </a:r>
            </a:p>
          </p:txBody>
        </p:sp>
        <p:sp>
          <p:nvSpPr>
            <p:cNvPr id="7" name="TextBox 9"/>
            <p:cNvSpPr txBox="1">
              <a:spLocks noChangeArrowheads="1"/>
            </p:cNvSpPr>
            <p:nvPr/>
          </p:nvSpPr>
          <p:spPr bwMode="auto">
            <a:xfrm>
              <a:off x="5427995" y="5022939"/>
              <a:ext cx="2665687"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pPr>
                <a:spcBef>
                  <a:spcPct val="0"/>
                </a:spcBef>
                <a:buClrTx/>
                <a:buFontTx/>
                <a:buNone/>
              </a:pPr>
              <a:r>
                <a:rPr lang="en-US" altLang="en-US">
                  <a:solidFill>
                    <a:schemeClr val="tx1"/>
                  </a:solidFill>
                  <a:latin typeface="Times New Roman" panose="02020603050405020304" pitchFamily="18" charset="0"/>
                </a:rPr>
                <a:t>Flowering/Seed Set</a:t>
              </a:r>
            </a:p>
          </p:txBody>
        </p:sp>
        <p:sp>
          <p:nvSpPr>
            <p:cNvPr id="8" name="TextBox 10"/>
            <p:cNvSpPr txBox="1">
              <a:spLocks noChangeArrowheads="1"/>
            </p:cNvSpPr>
            <p:nvPr/>
          </p:nvSpPr>
          <p:spPr bwMode="auto">
            <a:xfrm>
              <a:off x="8230083" y="5056778"/>
              <a:ext cx="1545723"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pPr>
                <a:spcBef>
                  <a:spcPct val="0"/>
                </a:spcBef>
                <a:buClrTx/>
                <a:buFontTx/>
                <a:buNone/>
              </a:pPr>
              <a:r>
                <a:rPr lang="en-US" altLang="en-US">
                  <a:solidFill>
                    <a:schemeClr val="tx1"/>
                  </a:solidFill>
                  <a:latin typeface="Times New Roman" panose="02020603050405020304" pitchFamily="18" charset="0"/>
                </a:rPr>
                <a:t>Dormancy</a:t>
              </a:r>
            </a:p>
          </p:txBody>
        </p:sp>
        <mc:AlternateContent xmlns:mc="http://schemas.openxmlformats.org/markup-compatibility/2006">
          <mc:Choice xmlns:p14="http://schemas.microsoft.com/office/powerpoint/2010/main" Requires="p14">
            <p:contentPart p14:bwMode="auto" r:id="rId5">
              <p14:nvContentPartPr>
                <p14:cNvPr id="13" name="Ink 12"/>
                <p14:cNvContentPartPr>
                  <a14:cpLocks xmlns:a14="http://schemas.microsoft.com/office/drawing/2010/main" noRot="1" noChangeAspect="1" noEditPoints="1" noChangeArrowheads="1" noChangeShapeType="1"/>
                </p14:cNvContentPartPr>
                <p14:nvPr/>
              </p14:nvContentPartPr>
              <p14:xfrm>
                <a:off x="2150082" y="2955332"/>
                <a:ext cx="7566025" cy="1866900"/>
              </p14:xfrm>
            </p:contentPart>
          </mc:Choice>
          <mc:Fallback>
            <p:pic>
              <p:nvPicPr>
                <p:cNvPr id="13" name="Ink 12"/>
                <p:cNvPicPr>
                  <a:picLocks noRot="1" noChangeAspect="1" noEditPoints="1" noChangeArrowheads="1" noChangeShapeType="1"/>
                </p:cNvPicPr>
                <p:nvPr/>
              </p:nvPicPr>
              <p:blipFill>
                <a:blip r:embed="rId6"/>
                <a:stretch>
                  <a:fillRect/>
                </a:stretch>
              </p:blipFill>
              <p:spPr>
                <a:xfrm>
                  <a:off x="2137937" y="2942370"/>
                  <a:ext cx="7589707" cy="1892177"/>
                </a:xfrm>
                <a:prstGeom prst="rect">
                  <a:avLst/>
                </a:prstGeom>
              </p:spPr>
            </p:pic>
          </mc:Fallback>
        </mc:AlternateContent>
      </p:grpSp>
      <p:sp>
        <p:nvSpPr>
          <p:cNvPr id="14" name="Title 13">
            <a:extLst>
              <a:ext uri="{FF2B5EF4-FFF2-40B4-BE49-F238E27FC236}">
                <a16:creationId xmlns:a16="http://schemas.microsoft.com/office/drawing/2014/main" id="{F502341A-61F7-470A-82ED-362F6C4EEF36}"/>
              </a:ext>
            </a:extLst>
          </p:cNvPr>
          <p:cNvSpPr>
            <a:spLocks noGrp="1"/>
          </p:cNvSpPr>
          <p:nvPr>
            <p:ph type="title"/>
          </p:nvPr>
        </p:nvSpPr>
        <p:spPr/>
        <p:txBody>
          <a:bodyPr/>
          <a:lstStyle/>
          <a:p>
            <a:r>
              <a:rPr lang="en-US" dirty="0"/>
              <a:t>Deferment vs Rest</a:t>
            </a:r>
          </a:p>
        </p:txBody>
      </p:sp>
      <p:sp>
        <p:nvSpPr>
          <p:cNvPr id="16" name="Rectangle 15">
            <a:extLst>
              <a:ext uri="{FF2B5EF4-FFF2-40B4-BE49-F238E27FC236}">
                <a16:creationId xmlns:a16="http://schemas.microsoft.com/office/drawing/2014/main" id="{EAFBBC23-97FF-4AFC-9F85-484BFF05977B}"/>
              </a:ext>
            </a:extLst>
          </p:cNvPr>
          <p:cNvSpPr/>
          <p:nvPr/>
        </p:nvSpPr>
        <p:spPr>
          <a:xfrm>
            <a:off x="1614280" y="3057848"/>
            <a:ext cx="5942214" cy="275652"/>
          </a:xfrm>
          <a:prstGeom prst="rect">
            <a:avLst/>
          </a:prstGeom>
          <a:pattFill prst="dashUpDiag">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Deferment</a:t>
            </a:r>
          </a:p>
        </p:txBody>
      </p:sp>
      <p:sp>
        <p:nvSpPr>
          <p:cNvPr id="17" name="Rectangle 16">
            <a:extLst>
              <a:ext uri="{FF2B5EF4-FFF2-40B4-BE49-F238E27FC236}">
                <a16:creationId xmlns:a16="http://schemas.microsoft.com/office/drawing/2014/main" id="{562F1752-3C65-405B-A50B-1FD4F1B6F6D3}"/>
              </a:ext>
            </a:extLst>
          </p:cNvPr>
          <p:cNvSpPr/>
          <p:nvPr/>
        </p:nvSpPr>
        <p:spPr>
          <a:xfrm>
            <a:off x="1614281" y="2420311"/>
            <a:ext cx="9802481" cy="275652"/>
          </a:xfrm>
          <a:prstGeom prst="rect">
            <a:avLst/>
          </a:prstGeom>
          <a:pattFill prst="dashUpDiag">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Rest</a:t>
            </a:r>
          </a:p>
        </p:txBody>
      </p:sp>
      <p:pic>
        <p:nvPicPr>
          <p:cNvPr id="9" name="Audio 8">
            <a:hlinkClick r:id="" action="ppaction://media"/>
            <a:extLst>
              <a:ext uri="{FF2B5EF4-FFF2-40B4-BE49-F238E27FC236}">
                <a16:creationId xmlns:a16="http://schemas.microsoft.com/office/drawing/2014/main" id="{CE49EE95-E908-4E8E-8070-D0472F9814A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094580502"/>
      </p:ext>
    </p:extLst>
  </p:cSld>
  <p:clrMapOvr>
    <a:masterClrMapping/>
  </p:clrMapOvr>
  <mc:AlternateContent xmlns:mc="http://schemas.openxmlformats.org/markup-compatibility/2006">
    <mc:Choice xmlns:p14="http://schemas.microsoft.com/office/powerpoint/2010/main" Requires="p14">
      <p:transition spd="slow" p14:dur="2000" advTm="22087"/>
    </mc:Choice>
    <mc:Fallback>
      <p:transition spd="slow" advTm="220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sky, grass, outdoor, mountain&#10;&#10;Description generated with very high confidence">
            <a:extLst>
              <a:ext uri="{FF2B5EF4-FFF2-40B4-BE49-F238E27FC236}">
                <a16:creationId xmlns:a16="http://schemas.microsoft.com/office/drawing/2014/main" id="{F856A675-902A-4E4F-AFCB-C732F950741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7878" r="3" b="3"/>
          <a:stretch/>
        </p:blipFill>
        <p:spPr>
          <a:xfrm>
            <a:off x="633999" y="581098"/>
            <a:ext cx="4020297" cy="2476136"/>
          </a:xfrm>
          <a:prstGeom prst="rect">
            <a:avLst/>
          </a:prstGeom>
        </p:spPr>
      </p:pic>
      <p:pic>
        <p:nvPicPr>
          <p:cNvPr id="12" name="Picture 11" descr="A large green field with trees in the background&#10;&#10;Description generated with very high confidence">
            <a:extLst>
              <a:ext uri="{FF2B5EF4-FFF2-40B4-BE49-F238E27FC236}">
                <a16:creationId xmlns:a16="http://schemas.microsoft.com/office/drawing/2014/main" id="{504D5E65-0536-4E31-BF6E-FE46BD7B38B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7878" r="3" b="3"/>
          <a:stretch/>
        </p:blipFill>
        <p:spPr>
          <a:xfrm>
            <a:off x="633999" y="3218101"/>
            <a:ext cx="4020296" cy="2476136"/>
          </a:xfrm>
          <a:prstGeom prst="rect">
            <a:avLst/>
          </a:prstGeom>
        </p:spPr>
      </p:pic>
      <p:sp>
        <p:nvSpPr>
          <p:cNvPr id="6" name="Title 5">
            <a:extLst>
              <a:ext uri="{FF2B5EF4-FFF2-40B4-BE49-F238E27FC236}">
                <a16:creationId xmlns:a16="http://schemas.microsoft.com/office/drawing/2014/main" id="{AFA19F5C-3819-4231-9624-0E19C87BF661}"/>
              </a:ext>
            </a:extLst>
          </p:cNvPr>
          <p:cNvSpPr>
            <a:spLocks noGrp="1"/>
          </p:cNvSpPr>
          <p:nvPr>
            <p:ph type="title" idx="4294967295"/>
          </p:nvPr>
        </p:nvSpPr>
        <p:spPr>
          <a:xfrm>
            <a:off x="5788025" y="635000"/>
            <a:ext cx="6403975" cy="1450975"/>
          </a:xfrm>
        </p:spPr>
        <p:txBody>
          <a:bodyPr vert="horz" lIns="91440" tIns="45720" rIns="91440" bIns="45720" rtlCol="0" anchor="b">
            <a:normAutofit/>
          </a:bodyPr>
          <a:lstStyle/>
          <a:p>
            <a:r>
              <a:rPr lang="en-US" dirty="0"/>
              <a:t>Grazing Season vs Growing Season</a:t>
            </a:r>
          </a:p>
        </p:txBody>
      </p:sp>
      <p:sp>
        <p:nvSpPr>
          <p:cNvPr id="8" name="Content Placeholder 7">
            <a:extLst>
              <a:ext uri="{FF2B5EF4-FFF2-40B4-BE49-F238E27FC236}">
                <a16:creationId xmlns:a16="http://schemas.microsoft.com/office/drawing/2014/main" id="{28FFB982-ABBB-443B-8F19-88C8898A6F09}"/>
              </a:ext>
            </a:extLst>
          </p:cNvPr>
          <p:cNvSpPr>
            <a:spLocks noGrp="1"/>
          </p:cNvSpPr>
          <p:nvPr>
            <p:ph idx="4294967295"/>
          </p:nvPr>
        </p:nvSpPr>
        <p:spPr>
          <a:xfrm>
            <a:off x="5788025" y="2198688"/>
            <a:ext cx="6403975" cy="3670300"/>
          </a:xfrm>
        </p:spPr>
        <p:txBody>
          <a:bodyPr vert="horz" lIns="0" tIns="45720" rIns="0" bIns="45720" rtlCol="0">
            <a:normAutofit/>
          </a:bodyPr>
          <a:lstStyle/>
          <a:p>
            <a:pPr marL="461963" indent="-263525">
              <a:buFont typeface="Calibri" panose="020F0502020204030204" pitchFamily="34" charset="0"/>
              <a:buChar char="•"/>
            </a:pPr>
            <a:r>
              <a:rPr lang="en-US" sz="2400" b="1" dirty="0"/>
              <a:t>Rangelands:  </a:t>
            </a:r>
            <a:r>
              <a:rPr lang="en-US" sz="2400" dirty="0"/>
              <a:t>Grazing season is generally longer than the growing season.  </a:t>
            </a:r>
          </a:p>
          <a:p>
            <a:pPr marL="461963" indent="-263525">
              <a:buFont typeface="Calibri" panose="020F0502020204030204" pitchFamily="34" charset="0"/>
              <a:buChar char="•"/>
            </a:pPr>
            <a:r>
              <a:rPr lang="en-US" sz="2400" b="1" dirty="0"/>
              <a:t>Introduced (or Tame) Pasture: </a:t>
            </a:r>
            <a:r>
              <a:rPr lang="en-US" sz="2400" dirty="0"/>
              <a:t> Grazing season matches the growing season to harvest forage near maximum quality. </a:t>
            </a:r>
          </a:p>
        </p:txBody>
      </p:sp>
      <p:pic>
        <p:nvPicPr>
          <p:cNvPr id="2" name="Audio 1">
            <a:hlinkClick r:id="" action="ppaction://media"/>
            <a:extLst>
              <a:ext uri="{FF2B5EF4-FFF2-40B4-BE49-F238E27FC236}">
                <a16:creationId xmlns:a16="http://schemas.microsoft.com/office/drawing/2014/main" id="{50E0B318-FB2B-4021-B1F6-45AFABB432F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159633530"/>
      </p:ext>
    </p:extLst>
  </p:cSld>
  <p:clrMapOvr>
    <a:masterClrMapping/>
  </p:clrMapOvr>
  <mc:AlternateContent xmlns:mc="http://schemas.openxmlformats.org/markup-compatibility/2006">
    <mc:Choice xmlns:p14="http://schemas.microsoft.com/office/powerpoint/2010/main" Requires="p14">
      <p:transition spd="slow" p14:dur="2000" advTm="61988"/>
    </mc:Choice>
    <mc:Fallback>
      <p:transition spd="slow" advTm="619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101240" y="1209534"/>
            <a:ext cx="10348686" cy="461665"/>
          </a:xfrm>
          <a:prstGeom prst="rect">
            <a:avLst/>
          </a:prstGeom>
          <a:noFill/>
        </p:spPr>
        <p:txBody>
          <a:bodyPr wrap="square" rtlCol="0">
            <a:spAutoFit/>
          </a:bodyPr>
          <a:lstStyle/>
          <a:p>
            <a:r>
              <a:rPr lang="en-US" sz="2400" b="1" dirty="0"/>
              <a:t>Continuous Grazing: </a:t>
            </a:r>
            <a:r>
              <a:rPr lang="en-US" sz="2400" dirty="0"/>
              <a:t>Grazing the whole area for the whole grazing season.  </a:t>
            </a:r>
          </a:p>
        </p:txBody>
      </p:sp>
      <p:grpSp>
        <p:nvGrpSpPr>
          <p:cNvPr id="35" name="Group 34"/>
          <p:cNvGrpSpPr/>
          <p:nvPr/>
        </p:nvGrpSpPr>
        <p:grpSpPr>
          <a:xfrm>
            <a:off x="4818744" y="2017485"/>
            <a:ext cx="7134935" cy="4084360"/>
            <a:chOff x="2264229" y="2133600"/>
            <a:chExt cx="7134935" cy="4084360"/>
          </a:xfrm>
        </p:grpSpPr>
        <p:grpSp>
          <p:nvGrpSpPr>
            <p:cNvPr id="5" name="Group 4"/>
            <p:cNvGrpSpPr>
              <a:grpSpLocks/>
            </p:cNvGrpSpPr>
            <p:nvPr/>
          </p:nvGrpSpPr>
          <p:grpSpPr bwMode="auto">
            <a:xfrm>
              <a:off x="2264229" y="2133600"/>
              <a:ext cx="7134935" cy="4084360"/>
              <a:chOff x="234" y="1692"/>
              <a:chExt cx="3810" cy="2011"/>
            </a:xfrm>
          </p:grpSpPr>
          <p:sp>
            <p:nvSpPr>
              <p:cNvPr id="6" name="Freeform 5" descr="Wave"/>
              <p:cNvSpPr>
                <a:spLocks/>
              </p:cNvSpPr>
              <p:nvPr/>
            </p:nvSpPr>
            <p:spPr bwMode="auto">
              <a:xfrm>
                <a:off x="596" y="1692"/>
                <a:ext cx="1684" cy="414"/>
              </a:xfrm>
              <a:custGeom>
                <a:avLst/>
                <a:gdLst>
                  <a:gd name="T0" fmla="*/ 138 w 1684"/>
                  <a:gd name="T1" fmla="*/ 156 h 414"/>
                  <a:gd name="T2" fmla="*/ 53 w 1684"/>
                  <a:gd name="T3" fmla="*/ 138 h 414"/>
                  <a:gd name="T4" fmla="*/ 0 w 1684"/>
                  <a:gd name="T5" fmla="*/ 0 h 414"/>
                  <a:gd name="T6" fmla="*/ 1460 w 1684"/>
                  <a:gd name="T7" fmla="*/ 48 h 414"/>
                  <a:gd name="T8" fmla="*/ 1594 w 1684"/>
                  <a:gd name="T9" fmla="*/ 114 h 414"/>
                  <a:gd name="T10" fmla="*/ 1684 w 1684"/>
                  <a:gd name="T11" fmla="*/ 108 h 414"/>
                  <a:gd name="T12" fmla="*/ 1606 w 1684"/>
                  <a:gd name="T13" fmla="*/ 288 h 414"/>
                  <a:gd name="T14" fmla="*/ 1486 w 1684"/>
                  <a:gd name="T15" fmla="*/ 336 h 414"/>
                  <a:gd name="T16" fmla="*/ 1349 w 1684"/>
                  <a:gd name="T17" fmla="*/ 390 h 414"/>
                  <a:gd name="T18" fmla="*/ 1291 w 1684"/>
                  <a:gd name="T19" fmla="*/ 402 h 414"/>
                  <a:gd name="T20" fmla="*/ 1219 w 1684"/>
                  <a:gd name="T21" fmla="*/ 414 h 414"/>
                  <a:gd name="T22" fmla="*/ 1114 w 1684"/>
                  <a:gd name="T23" fmla="*/ 384 h 414"/>
                  <a:gd name="T24" fmla="*/ 1003 w 1684"/>
                  <a:gd name="T25" fmla="*/ 360 h 414"/>
                  <a:gd name="T26" fmla="*/ 878 w 1684"/>
                  <a:gd name="T27" fmla="*/ 324 h 414"/>
                  <a:gd name="T28" fmla="*/ 728 w 1684"/>
                  <a:gd name="T29" fmla="*/ 306 h 414"/>
                  <a:gd name="T30" fmla="*/ 662 w 1684"/>
                  <a:gd name="T31" fmla="*/ 324 h 414"/>
                  <a:gd name="T32" fmla="*/ 596 w 1684"/>
                  <a:gd name="T33" fmla="*/ 360 h 414"/>
                  <a:gd name="T34" fmla="*/ 504 w 1684"/>
                  <a:gd name="T35" fmla="*/ 354 h 414"/>
                  <a:gd name="T36" fmla="*/ 295 w 1684"/>
                  <a:gd name="T37" fmla="*/ 228 h 414"/>
                  <a:gd name="T38" fmla="*/ 138 w 1684"/>
                  <a:gd name="T39" fmla="*/ 156 h 4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84"/>
                  <a:gd name="T61" fmla="*/ 0 h 414"/>
                  <a:gd name="T62" fmla="*/ 1684 w 1684"/>
                  <a:gd name="T63" fmla="*/ 414 h 4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84" h="414">
                    <a:moveTo>
                      <a:pt x="138" y="156"/>
                    </a:moveTo>
                    <a:lnTo>
                      <a:pt x="53" y="138"/>
                    </a:lnTo>
                    <a:lnTo>
                      <a:pt x="0" y="0"/>
                    </a:lnTo>
                    <a:lnTo>
                      <a:pt x="1460" y="48"/>
                    </a:lnTo>
                    <a:lnTo>
                      <a:pt x="1594" y="114"/>
                    </a:lnTo>
                    <a:lnTo>
                      <a:pt x="1684" y="108"/>
                    </a:lnTo>
                    <a:lnTo>
                      <a:pt x="1606" y="288"/>
                    </a:lnTo>
                    <a:lnTo>
                      <a:pt x="1486" y="336"/>
                    </a:lnTo>
                    <a:lnTo>
                      <a:pt x="1349" y="390"/>
                    </a:lnTo>
                    <a:lnTo>
                      <a:pt x="1291" y="402"/>
                    </a:lnTo>
                    <a:lnTo>
                      <a:pt x="1219" y="414"/>
                    </a:lnTo>
                    <a:lnTo>
                      <a:pt x="1114" y="384"/>
                    </a:lnTo>
                    <a:lnTo>
                      <a:pt x="1003" y="360"/>
                    </a:lnTo>
                    <a:lnTo>
                      <a:pt x="878" y="324"/>
                    </a:lnTo>
                    <a:lnTo>
                      <a:pt x="728" y="306"/>
                    </a:lnTo>
                    <a:lnTo>
                      <a:pt x="662" y="324"/>
                    </a:lnTo>
                    <a:lnTo>
                      <a:pt x="596" y="360"/>
                    </a:lnTo>
                    <a:lnTo>
                      <a:pt x="504" y="354"/>
                    </a:lnTo>
                    <a:lnTo>
                      <a:pt x="295" y="228"/>
                    </a:lnTo>
                    <a:lnTo>
                      <a:pt x="138" y="156"/>
                    </a:lnTo>
                    <a:close/>
                  </a:path>
                </a:pathLst>
              </a:custGeom>
              <a:pattFill prst="wave">
                <a:fgClr>
                  <a:schemeClr val="folHlink"/>
                </a:fgClr>
                <a:bgClr>
                  <a:schemeClr val="bg1"/>
                </a:bgClr>
              </a:pattFill>
              <a:ln w="9525">
                <a:no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sp>
            <p:nvSpPr>
              <p:cNvPr id="7" name="Freeform 6" descr="Wave"/>
              <p:cNvSpPr>
                <a:spLocks/>
              </p:cNvSpPr>
              <p:nvPr/>
            </p:nvSpPr>
            <p:spPr bwMode="auto">
              <a:xfrm>
                <a:off x="2327" y="3150"/>
                <a:ext cx="1123" cy="546"/>
              </a:xfrm>
              <a:custGeom>
                <a:avLst/>
                <a:gdLst>
                  <a:gd name="T0" fmla="*/ 312 w 1123"/>
                  <a:gd name="T1" fmla="*/ 290 h 546"/>
                  <a:gd name="T2" fmla="*/ 353 w 1123"/>
                  <a:gd name="T3" fmla="*/ 276 h 546"/>
                  <a:gd name="T4" fmla="*/ 434 w 1123"/>
                  <a:gd name="T5" fmla="*/ 312 h 546"/>
                  <a:gd name="T6" fmla="*/ 553 w 1123"/>
                  <a:gd name="T7" fmla="*/ 276 h 546"/>
                  <a:gd name="T8" fmla="*/ 628 w 1123"/>
                  <a:gd name="T9" fmla="*/ 192 h 546"/>
                  <a:gd name="T10" fmla="*/ 765 w 1123"/>
                  <a:gd name="T11" fmla="*/ 150 h 546"/>
                  <a:gd name="T12" fmla="*/ 883 w 1123"/>
                  <a:gd name="T13" fmla="*/ 168 h 546"/>
                  <a:gd name="T14" fmla="*/ 946 w 1123"/>
                  <a:gd name="T15" fmla="*/ 54 h 546"/>
                  <a:gd name="T16" fmla="*/ 1114 w 1123"/>
                  <a:gd name="T17" fmla="*/ 0 h 546"/>
                  <a:gd name="T18" fmla="*/ 1123 w 1123"/>
                  <a:gd name="T19" fmla="*/ 504 h 546"/>
                  <a:gd name="T20" fmla="*/ 121 w 1123"/>
                  <a:gd name="T21" fmla="*/ 546 h 546"/>
                  <a:gd name="T22" fmla="*/ 13 w 1123"/>
                  <a:gd name="T23" fmla="*/ 468 h 546"/>
                  <a:gd name="T24" fmla="*/ 0 w 1123"/>
                  <a:gd name="T25" fmla="*/ 322 h 546"/>
                  <a:gd name="T26" fmla="*/ 0 w 1123"/>
                  <a:gd name="T27" fmla="*/ 218 h 546"/>
                  <a:gd name="T28" fmla="*/ 62 w 1123"/>
                  <a:gd name="T29" fmla="*/ 182 h 546"/>
                  <a:gd name="T30" fmla="*/ 133 w 1123"/>
                  <a:gd name="T31" fmla="*/ 270 h 546"/>
                  <a:gd name="T32" fmla="*/ 247 w 1123"/>
                  <a:gd name="T33" fmla="*/ 288 h 5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23"/>
                  <a:gd name="T52" fmla="*/ 0 h 546"/>
                  <a:gd name="T53" fmla="*/ 1123 w 1123"/>
                  <a:gd name="T54" fmla="*/ 546 h 54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23" h="546">
                    <a:moveTo>
                      <a:pt x="312" y="290"/>
                    </a:moveTo>
                    <a:lnTo>
                      <a:pt x="353" y="276"/>
                    </a:lnTo>
                    <a:lnTo>
                      <a:pt x="434" y="312"/>
                    </a:lnTo>
                    <a:lnTo>
                      <a:pt x="553" y="276"/>
                    </a:lnTo>
                    <a:lnTo>
                      <a:pt x="628" y="192"/>
                    </a:lnTo>
                    <a:lnTo>
                      <a:pt x="765" y="150"/>
                    </a:lnTo>
                    <a:lnTo>
                      <a:pt x="883" y="168"/>
                    </a:lnTo>
                    <a:lnTo>
                      <a:pt x="946" y="54"/>
                    </a:lnTo>
                    <a:lnTo>
                      <a:pt x="1114" y="0"/>
                    </a:lnTo>
                    <a:lnTo>
                      <a:pt x="1123" y="504"/>
                    </a:lnTo>
                    <a:lnTo>
                      <a:pt x="121" y="546"/>
                    </a:lnTo>
                    <a:lnTo>
                      <a:pt x="13" y="468"/>
                    </a:lnTo>
                    <a:lnTo>
                      <a:pt x="0" y="322"/>
                    </a:lnTo>
                    <a:lnTo>
                      <a:pt x="0" y="218"/>
                    </a:lnTo>
                    <a:lnTo>
                      <a:pt x="62" y="182"/>
                    </a:lnTo>
                    <a:lnTo>
                      <a:pt x="133" y="270"/>
                    </a:lnTo>
                    <a:lnTo>
                      <a:pt x="247" y="288"/>
                    </a:lnTo>
                  </a:path>
                </a:pathLst>
              </a:custGeom>
              <a:pattFill prst="wave">
                <a:fgClr>
                  <a:schemeClr val="folHlink"/>
                </a:fgClr>
                <a:bgClr>
                  <a:schemeClr val="bg1"/>
                </a:bgClr>
              </a:pattFill>
              <a:ln w="9525">
                <a:no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sp>
            <p:nvSpPr>
              <p:cNvPr id="8" name="Freeform 7"/>
              <p:cNvSpPr>
                <a:spLocks/>
              </p:cNvSpPr>
              <p:nvPr/>
            </p:nvSpPr>
            <p:spPr bwMode="auto">
              <a:xfrm>
                <a:off x="234" y="1902"/>
                <a:ext cx="3519" cy="878"/>
              </a:xfrm>
              <a:custGeom>
                <a:avLst/>
                <a:gdLst>
                  <a:gd name="T0" fmla="*/ 0 w 3519"/>
                  <a:gd name="T1" fmla="*/ 456 h 878"/>
                  <a:gd name="T2" fmla="*/ 94 w 3519"/>
                  <a:gd name="T3" fmla="*/ 450 h 878"/>
                  <a:gd name="T4" fmla="*/ 318 w 3519"/>
                  <a:gd name="T5" fmla="*/ 510 h 878"/>
                  <a:gd name="T6" fmla="*/ 431 w 3519"/>
                  <a:gd name="T7" fmla="*/ 672 h 878"/>
                  <a:gd name="T8" fmla="*/ 706 w 3519"/>
                  <a:gd name="T9" fmla="*/ 756 h 878"/>
                  <a:gd name="T10" fmla="*/ 1001 w 3519"/>
                  <a:gd name="T11" fmla="*/ 869 h 878"/>
                  <a:gd name="T12" fmla="*/ 1273 w 3519"/>
                  <a:gd name="T13" fmla="*/ 812 h 878"/>
                  <a:gd name="T14" fmla="*/ 1608 w 3519"/>
                  <a:gd name="T15" fmla="*/ 840 h 878"/>
                  <a:gd name="T16" fmla="*/ 1764 w 3519"/>
                  <a:gd name="T17" fmla="*/ 774 h 878"/>
                  <a:gd name="T18" fmla="*/ 1836 w 3519"/>
                  <a:gd name="T19" fmla="*/ 636 h 878"/>
                  <a:gd name="T20" fmla="*/ 2046 w 3519"/>
                  <a:gd name="T21" fmla="*/ 576 h 878"/>
                  <a:gd name="T22" fmla="*/ 2250 w 3519"/>
                  <a:gd name="T23" fmla="*/ 612 h 878"/>
                  <a:gd name="T24" fmla="*/ 2404 w 3519"/>
                  <a:gd name="T25" fmla="*/ 532 h 878"/>
                  <a:gd name="T26" fmla="*/ 2544 w 3519"/>
                  <a:gd name="T27" fmla="*/ 577 h 878"/>
                  <a:gd name="T28" fmla="*/ 2652 w 3519"/>
                  <a:gd name="T29" fmla="*/ 456 h 878"/>
                  <a:gd name="T30" fmla="*/ 2758 w 3519"/>
                  <a:gd name="T31" fmla="*/ 402 h 878"/>
                  <a:gd name="T32" fmla="*/ 2908 w 3519"/>
                  <a:gd name="T33" fmla="*/ 414 h 878"/>
                  <a:gd name="T34" fmla="*/ 2995 w 3519"/>
                  <a:gd name="T35" fmla="*/ 330 h 878"/>
                  <a:gd name="T36" fmla="*/ 3176 w 3519"/>
                  <a:gd name="T37" fmla="*/ 258 h 878"/>
                  <a:gd name="T38" fmla="*/ 3276 w 3519"/>
                  <a:gd name="T39" fmla="*/ 96 h 878"/>
                  <a:gd name="T40" fmla="*/ 3519 w 3519"/>
                  <a:gd name="T41" fmla="*/ 0 h 87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19"/>
                  <a:gd name="T64" fmla="*/ 0 h 878"/>
                  <a:gd name="T65" fmla="*/ 3519 w 3519"/>
                  <a:gd name="T66" fmla="*/ 878 h 87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19" h="878">
                    <a:moveTo>
                      <a:pt x="0" y="456"/>
                    </a:moveTo>
                    <a:cubicBezTo>
                      <a:pt x="16" y="455"/>
                      <a:pt x="41" y="441"/>
                      <a:pt x="94" y="450"/>
                    </a:cubicBezTo>
                    <a:cubicBezTo>
                      <a:pt x="147" y="459"/>
                      <a:pt x="262" y="473"/>
                      <a:pt x="318" y="510"/>
                    </a:cubicBezTo>
                    <a:cubicBezTo>
                      <a:pt x="374" y="547"/>
                      <a:pt x="366" y="631"/>
                      <a:pt x="431" y="672"/>
                    </a:cubicBezTo>
                    <a:cubicBezTo>
                      <a:pt x="495" y="713"/>
                      <a:pt x="611" y="723"/>
                      <a:pt x="706" y="756"/>
                    </a:cubicBezTo>
                    <a:cubicBezTo>
                      <a:pt x="801" y="789"/>
                      <a:pt x="907" y="860"/>
                      <a:pt x="1001" y="869"/>
                    </a:cubicBezTo>
                    <a:cubicBezTo>
                      <a:pt x="1096" y="878"/>
                      <a:pt x="1172" y="817"/>
                      <a:pt x="1273" y="812"/>
                    </a:cubicBezTo>
                    <a:cubicBezTo>
                      <a:pt x="1374" y="807"/>
                      <a:pt x="1526" y="846"/>
                      <a:pt x="1608" y="840"/>
                    </a:cubicBezTo>
                    <a:cubicBezTo>
                      <a:pt x="1690" y="834"/>
                      <a:pt x="1726" y="808"/>
                      <a:pt x="1764" y="774"/>
                    </a:cubicBezTo>
                    <a:cubicBezTo>
                      <a:pt x="1802" y="740"/>
                      <a:pt x="1789" y="669"/>
                      <a:pt x="1836" y="636"/>
                    </a:cubicBezTo>
                    <a:cubicBezTo>
                      <a:pt x="1883" y="603"/>
                      <a:pt x="1977" y="580"/>
                      <a:pt x="2046" y="576"/>
                    </a:cubicBezTo>
                    <a:cubicBezTo>
                      <a:pt x="2115" y="572"/>
                      <a:pt x="2190" y="619"/>
                      <a:pt x="2250" y="612"/>
                    </a:cubicBezTo>
                    <a:cubicBezTo>
                      <a:pt x="2310" y="605"/>
                      <a:pt x="2355" y="538"/>
                      <a:pt x="2404" y="532"/>
                    </a:cubicBezTo>
                    <a:cubicBezTo>
                      <a:pt x="2453" y="526"/>
                      <a:pt x="2502" y="590"/>
                      <a:pt x="2544" y="577"/>
                    </a:cubicBezTo>
                    <a:cubicBezTo>
                      <a:pt x="2585" y="564"/>
                      <a:pt x="2616" y="485"/>
                      <a:pt x="2652" y="456"/>
                    </a:cubicBezTo>
                    <a:cubicBezTo>
                      <a:pt x="2687" y="427"/>
                      <a:pt x="2715" y="409"/>
                      <a:pt x="2758" y="402"/>
                    </a:cubicBezTo>
                    <a:cubicBezTo>
                      <a:pt x="2800" y="395"/>
                      <a:pt x="2868" y="426"/>
                      <a:pt x="2908" y="414"/>
                    </a:cubicBezTo>
                    <a:cubicBezTo>
                      <a:pt x="2947" y="402"/>
                      <a:pt x="2950" y="356"/>
                      <a:pt x="2995" y="330"/>
                    </a:cubicBezTo>
                    <a:cubicBezTo>
                      <a:pt x="3040" y="304"/>
                      <a:pt x="3129" y="297"/>
                      <a:pt x="3176" y="258"/>
                    </a:cubicBezTo>
                    <a:cubicBezTo>
                      <a:pt x="3223" y="219"/>
                      <a:pt x="3218" y="139"/>
                      <a:pt x="3276" y="96"/>
                    </a:cubicBezTo>
                    <a:cubicBezTo>
                      <a:pt x="3333" y="53"/>
                      <a:pt x="3468" y="20"/>
                      <a:pt x="3519" y="0"/>
                    </a:cubicBezTo>
                  </a:path>
                </a:pathLst>
              </a:custGeom>
              <a:noFill/>
              <a:ln w="28575">
                <a:solidFill>
                  <a:schemeClr val="accent6">
                    <a:lumMod val="75000"/>
                  </a:schemeClr>
                </a:solidFill>
                <a:prstDash val="dashDot"/>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sp>
            <p:nvSpPr>
              <p:cNvPr id="9" name="Text Box 11"/>
              <p:cNvSpPr txBox="1">
                <a:spLocks noChangeArrowheads="1"/>
              </p:cNvSpPr>
              <p:nvPr/>
            </p:nvSpPr>
            <p:spPr bwMode="auto">
              <a:xfrm>
                <a:off x="3506" y="2352"/>
                <a:ext cx="538" cy="227"/>
              </a:xfrm>
              <a:prstGeom prst="rect">
                <a:avLst/>
              </a:prstGeom>
              <a:noFill/>
              <a:ln w="9525">
                <a:noFill/>
                <a:miter lim="800000"/>
                <a:headEnd/>
                <a:tailEnd/>
              </a:ln>
            </p:spPr>
            <p:txBody>
              <a:bodyPr wrap="none" lIns="91432" tIns="45716" rIns="91432" bIns="45716">
                <a:spAutoFit/>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pPr eaLnBrk="0" hangingPunct="0">
                  <a:spcBef>
                    <a:spcPct val="50000"/>
                  </a:spcBef>
                </a:pPr>
                <a:r>
                  <a:rPr lang="en-US" sz="1200" dirty="0"/>
                  <a:t>Ranch</a:t>
                </a:r>
                <a:br>
                  <a:rPr lang="en-US" sz="1200" dirty="0"/>
                </a:br>
                <a:r>
                  <a:rPr lang="en-US" sz="1200" dirty="0"/>
                  <a:t>Headquarters</a:t>
                </a:r>
              </a:p>
            </p:txBody>
          </p:sp>
          <p:sp>
            <p:nvSpPr>
              <p:cNvPr id="10" name="AutoShape 14"/>
              <p:cNvSpPr>
                <a:spLocks noChangeArrowheads="1"/>
              </p:cNvSpPr>
              <p:nvPr/>
            </p:nvSpPr>
            <p:spPr bwMode="auto">
              <a:xfrm>
                <a:off x="3189" y="2420"/>
                <a:ext cx="98" cy="45"/>
              </a:xfrm>
              <a:prstGeom prst="roundRect">
                <a:avLst>
                  <a:gd name="adj" fmla="val 16667"/>
                </a:avLst>
              </a:prstGeom>
              <a:solidFill>
                <a:srgbClr val="FFFF00"/>
              </a:solidFill>
              <a:ln w="9525">
                <a:solidFill>
                  <a:schemeClr val="tx1"/>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sp>
            <p:nvSpPr>
              <p:cNvPr id="11" name="AutoShape 15"/>
              <p:cNvSpPr>
                <a:spLocks noChangeArrowheads="1"/>
              </p:cNvSpPr>
              <p:nvPr/>
            </p:nvSpPr>
            <p:spPr bwMode="auto">
              <a:xfrm>
                <a:off x="658" y="2460"/>
                <a:ext cx="98" cy="45"/>
              </a:xfrm>
              <a:prstGeom prst="roundRect">
                <a:avLst>
                  <a:gd name="adj" fmla="val 16667"/>
                </a:avLst>
              </a:prstGeom>
              <a:solidFill>
                <a:srgbClr val="FFFF00"/>
              </a:solidFill>
              <a:ln w="9525">
                <a:solidFill>
                  <a:schemeClr val="tx1"/>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sp>
            <p:nvSpPr>
              <p:cNvPr id="12" name="Freeform 11"/>
              <p:cNvSpPr>
                <a:spLocks/>
              </p:cNvSpPr>
              <p:nvPr/>
            </p:nvSpPr>
            <p:spPr bwMode="auto">
              <a:xfrm>
                <a:off x="464" y="2480"/>
                <a:ext cx="40" cy="672"/>
              </a:xfrm>
              <a:custGeom>
                <a:avLst/>
                <a:gdLst>
                  <a:gd name="T0" fmla="*/ 16 w 40"/>
                  <a:gd name="T1" fmla="*/ 672 h 672"/>
                  <a:gd name="T2" fmla="*/ 40 w 40"/>
                  <a:gd name="T3" fmla="*/ 456 h 672"/>
                  <a:gd name="T4" fmla="*/ 0 w 40"/>
                  <a:gd name="T5" fmla="*/ 0 h 672"/>
                  <a:gd name="T6" fmla="*/ 0 60000 65536"/>
                  <a:gd name="T7" fmla="*/ 0 60000 65536"/>
                  <a:gd name="T8" fmla="*/ 0 60000 65536"/>
                  <a:gd name="T9" fmla="*/ 0 w 40"/>
                  <a:gd name="T10" fmla="*/ 0 h 672"/>
                  <a:gd name="T11" fmla="*/ 40 w 40"/>
                  <a:gd name="T12" fmla="*/ 672 h 672"/>
                </a:gdLst>
                <a:ahLst/>
                <a:cxnLst>
                  <a:cxn ang="T6">
                    <a:pos x="T0" y="T1"/>
                  </a:cxn>
                  <a:cxn ang="T7">
                    <a:pos x="T2" y="T3"/>
                  </a:cxn>
                  <a:cxn ang="T8">
                    <a:pos x="T4" y="T5"/>
                  </a:cxn>
                </a:cxnLst>
                <a:rect l="T9" t="T10" r="T11" b="T12"/>
                <a:pathLst>
                  <a:path w="40" h="672">
                    <a:moveTo>
                      <a:pt x="16" y="672"/>
                    </a:moveTo>
                    <a:lnTo>
                      <a:pt x="40" y="456"/>
                    </a:lnTo>
                    <a:lnTo>
                      <a:pt x="0" y="0"/>
                    </a:lnTo>
                  </a:path>
                </a:pathLst>
              </a:custGeom>
              <a:noFill/>
              <a:ln w="12700">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sp>
            <p:nvSpPr>
              <p:cNvPr id="13" name="Freeform 12"/>
              <p:cNvSpPr>
                <a:spLocks/>
              </p:cNvSpPr>
              <p:nvPr/>
            </p:nvSpPr>
            <p:spPr bwMode="auto">
              <a:xfrm>
                <a:off x="2004" y="1746"/>
                <a:ext cx="1450" cy="1956"/>
              </a:xfrm>
              <a:custGeom>
                <a:avLst/>
                <a:gdLst>
                  <a:gd name="T0" fmla="*/ 314 w 1450"/>
                  <a:gd name="T1" fmla="*/ 1488 h 1956"/>
                  <a:gd name="T2" fmla="*/ 327 w 1450"/>
                  <a:gd name="T3" fmla="*/ 1878 h 1956"/>
                  <a:gd name="T4" fmla="*/ 452 w 1450"/>
                  <a:gd name="T5" fmla="*/ 1956 h 1956"/>
                  <a:gd name="T6" fmla="*/ 1438 w 1450"/>
                  <a:gd name="T7" fmla="*/ 1914 h 1956"/>
                  <a:gd name="T8" fmla="*/ 1450 w 1450"/>
                  <a:gd name="T9" fmla="*/ 720 h 1956"/>
                  <a:gd name="T10" fmla="*/ 1400 w 1450"/>
                  <a:gd name="T11" fmla="*/ 702 h 1956"/>
                  <a:gd name="T12" fmla="*/ 1350 w 1450"/>
                  <a:gd name="T13" fmla="*/ 720 h 1956"/>
                  <a:gd name="T14" fmla="*/ 1344 w 1450"/>
                  <a:gd name="T15" fmla="*/ 654 h 1956"/>
                  <a:gd name="T16" fmla="*/ 1338 w 1450"/>
                  <a:gd name="T17" fmla="*/ 522 h 1956"/>
                  <a:gd name="T18" fmla="*/ 1413 w 1450"/>
                  <a:gd name="T19" fmla="*/ 498 h 1956"/>
                  <a:gd name="T20" fmla="*/ 1419 w 1450"/>
                  <a:gd name="T21" fmla="*/ 42 h 1956"/>
                  <a:gd name="T22" fmla="*/ 192 w 1450"/>
                  <a:gd name="T23" fmla="*/ 36 h 1956"/>
                  <a:gd name="T24" fmla="*/ 0 w 1450"/>
                  <a:gd name="T25" fmla="*/ 0 h 19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50"/>
                  <a:gd name="T40" fmla="*/ 0 h 1956"/>
                  <a:gd name="T41" fmla="*/ 1450 w 1450"/>
                  <a:gd name="T42" fmla="*/ 1956 h 19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50" h="1956">
                    <a:moveTo>
                      <a:pt x="314" y="1488"/>
                    </a:moveTo>
                    <a:lnTo>
                      <a:pt x="327" y="1878"/>
                    </a:lnTo>
                    <a:lnTo>
                      <a:pt x="452" y="1956"/>
                    </a:lnTo>
                    <a:lnTo>
                      <a:pt x="1438" y="1914"/>
                    </a:lnTo>
                    <a:lnTo>
                      <a:pt x="1450" y="720"/>
                    </a:lnTo>
                    <a:lnTo>
                      <a:pt x="1400" y="702"/>
                    </a:lnTo>
                    <a:lnTo>
                      <a:pt x="1350" y="720"/>
                    </a:lnTo>
                    <a:lnTo>
                      <a:pt x="1344" y="654"/>
                    </a:lnTo>
                    <a:lnTo>
                      <a:pt x="1338" y="522"/>
                    </a:lnTo>
                    <a:lnTo>
                      <a:pt x="1413" y="498"/>
                    </a:lnTo>
                    <a:lnTo>
                      <a:pt x="1419" y="42"/>
                    </a:lnTo>
                    <a:lnTo>
                      <a:pt x="192" y="36"/>
                    </a:lnTo>
                    <a:lnTo>
                      <a:pt x="0" y="0"/>
                    </a:lnTo>
                  </a:path>
                </a:pathLst>
              </a:custGeom>
              <a:noFill/>
              <a:ln w="12700">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sp>
            <p:nvSpPr>
              <p:cNvPr id="14" name="Freeform 13"/>
              <p:cNvSpPr>
                <a:spLocks/>
              </p:cNvSpPr>
              <p:nvPr/>
            </p:nvSpPr>
            <p:spPr bwMode="auto">
              <a:xfrm>
                <a:off x="459" y="1698"/>
                <a:ext cx="1539" cy="816"/>
              </a:xfrm>
              <a:custGeom>
                <a:avLst/>
                <a:gdLst>
                  <a:gd name="T0" fmla="*/ 1539 w 1539"/>
                  <a:gd name="T1" fmla="*/ 42 h 816"/>
                  <a:gd name="T2" fmla="*/ 150 w 1539"/>
                  <a:gd name="T3" fmla="*/ 0 h 816"/>
                  <a:gd name="T4" fmla="*/ 0 w 1539"/>
                  <a:gd name="T5" fmla="*/ 576 h 816"/>
                  <a:gd name="T6" fmla="*/ 0 w 1539"/>
                  <a:gd name="T7" fmla="*/ 816 h 816"/>
                  <a:gd name="T8" fmla="*/ 0 60000 65536"/>
                  <a:gd name="T9" fmla="*/ 0 60000 65536"/>
                  <a:gd name="T10" fmla="*/ 0 60000 65536"/>
                  <a:gd name="T11" fmla="*/ 0 60000 65536"/>
                  <a:gd name="T12" fmla="*/ 0 w 1539"/>
                  <a:gd name="T13" fmla="*/ 0 h 816"/>
                  <a:gd name="T14" fmla="*/ 1539 w 1539"/>
                  <a:gd name="T15" fmla="*/ 816 h 816"/>
                </a:gdLst>
                <a:ahLst/>
                <a:cxnLst>
                  <a:cxn ang="T8">
                    <a:pos x="T0" y="T1"/>
                  </a:cxn>
                  <a:cxn ang="T9">
                    <a:pos x="T2" y="T3"/>
                  </a:cxn>
                  <a:cxn ang="T10">
                    <a:pos x="T4" y="T5"/>
                  </a:cxn>
                  <a:cxn ang="T11">
                    <a:pos x="T6" y="T7"/>
                  </a:cxn>
                </a:cxnLst>
                <a:rect l="T12" t="T13" r="T14" b="T15"/>
                <a:pathLst>
                  <a:path w="1539" h="816">
                    <a:moveTo>
                      <a:pt x="1539" y="42"/>
                    </a:moveTo>
                    <a:lnTo>
                      <a:pt x="150" y="0"/>
                    </a:lnTo>
                    <a:lnTo>
                      <a:pt x="0" y="576"/>
                    </a:lnTo>
                    <a:lnTo>
                      <a:pt x="0" y="816"/>
                    </a:lnTo>
                  </a:path>
                </a:pathLst>
              </a:custGeom>
              <a:noFill/>
              <a:ln w="12700">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grpSp>
            <p:nvGrpSpPr>
              <p:cNvPr id="15" name="Group 14"/>
              <p:cNvGrpSpPr>
                <a:grpSpLocks/>
              </p:cNvGrpSpPr>
              <p:nvPr/>
            </p:nvGrpSpPr>
            <p:grpSpPr bwMode="auto">
              <a:xfrm>
                <a:off x="3490" y="2200"/>
                <a:ext cx="145" cy="117"/>
                <a:chOff x="1731" y="3261"/>
                <a:chExt cx="477" cy="513"/>
              </a:xfrm>
            </p:grpSpPr>
            <p:sp>
              <p:nvSpPr>
                <p:cNvPr id="31" name="Freeform 30"/>
                <p:cNvSpPr>
                  <a:spLocks/>
                </p:cNvSpPr>
                <p:nvPr/>
              </p:nvSpPr>
              <p:spPr bwMode="auto">
                <a:xfrm>
                  <a:off x="1731" y="3261"/>
                  <a:ext cx="477" cy="513"/>
                </a:xfrm>
                <a:custGeom>
                  <a:avLst/>
                  <a:gdLst>
                    <a:gd name="T0" fmla="*/ 9 w 477"/>
                    <a:gd name="T1" fmla="*/ 511 h 513"/>
                    <a:gd name="T2" fmla="*/ 13 w 477"/>
                    <a:gd name="T3" fmla="*/ 295 h 513"/>
                    <a:gd name="T4" fmla="*/ 0 w 477"/>
                    <a:gd name="T5" fmla="*/ 267 h 513"/>
                    <a:gd name="T6" fmla="*/ 252 w 477"/>
                    <a:gd name="T7" fmla="*/ 0 h 513"/>
                    <a:gd name="T8" fmla="*/ 333 w 477"/>
                    <a:gd name="T9" fmla="*/ 99 h 513"/>
                    <a:gd name="T10" fmla="*/ 333 w 477"/>
                    <a:gd name="T11" fmla="*/ 3 h 513"/>
                    <a:gd name="T12" fmla="*/ 411 w 477"/>
                    <a:gd name="T13" fmla="*/ 0 h 513"/>
                    <a:gd name="T14" fmla="*/ 408 w 477"/>
                    <a:gd name="T15" fmla="*/ 198 h 513"/>
                    <a:gd name="T16" fmla="*/ 477 w 477"/>
                    <a:gd name="T17" fmla="*/ 270 h 513"/>
                    <a:gd name="T18" fmla="*/ 453 w 477"/>
                    <a:gd name="T19" fmla="*/ 300 h 513"/>
                    <a:gd name="T20" fmla="*/ 450 w 477"/>
                    <a:gd name="T21" fmla="*/ 513 h 513"/>
                    <a:gd name="T22" fmla="*/ 9 w 477"/>
                    <a:gd name="T23" fmla="*/ 511 h 5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7"/>
                    <a:gd name="T37" fmla="*/ 0 h 513"/>
                    <a:gd name="T38" fmla="*/ 477 w 477"/>
                    <a:gd name="T39" fmla="*/ 513 h 5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7" h="513">
                      <a:moveTo>
                        <a:pt x="9" y="511"/>
                      </a:moveTo>
                      <a:cubicBezTo>
                        <a:pt x="15" y="388"/>
                        <a:pt x="13" y="460"/>
                        <a:pt x="13" y="295"/>
                      </a:cubicBezTo>
                      <a:lnTo>
                        <a:pt x="0" y="267"/>
                      </a:lnTo>
                      <a:lnTo>
                        <a:pt x="252" y="0"/>
                      </a:lnTo>
                      <a:lnTo>
                        <a:pt x="333" y="99"/>
                      </a:lnTo>
                      <a:lnTo>
                        <a:pt x="333" y="3"/>
                      </a:lnTo>
                      <a:lnTo>
                        <a:pt x="411" y="0"/>
                      </a:lnTo>
                      <a:lnTo>
                        <a:pt x="408" y="198"/>
                      </a:lnTo>
                      <a:lnTo>
                        <a:pt x="477" y="270"/>
                      </a:lnTo>
                      <a:lnTo>
                        <a:pt x="453" y="300"/>
                      </a:lnTo>
                      <a:lnTo>
                        <a:pt x="450" y="513"/>
                      </a:lnTo>
                      <a:lnTo>
                        <a:pt x="9" y="511"/>
                      </a:lnTo>
                      <a:close/>
                    </a:path>
                  </a:pathLst>
                </a:custGeom>
                <a:no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sp>
              <p:nvSpPr>
                <p:cNvPr id="32" name="Rectangle 31"/>
                <p:cNvSpPr>
                  <a:spLocks noChangeArrowheads="1"/>
                </p:cNvSpPr>
                <p:nvPr/>
              </p:nvSpPr>
              <p:spPr bwMode="auto">
                <a:xfrm>
                  <a:off x="1920" y="3579"/>
                  <a:ext cx="96" cy="192"/>
                </a:xfrm>
                <a:prstGeom prst="rect">
                  <a:avLst/>
                </a:prstGeom>
                <a:noFill/>
                <a:ln w="9525">
                  <a:solidFill>
                    <a:schemeClr val="tx1"/>
                  </a:solidFill>
                  <a:miter lim="800000"/>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grpSp>
          <p:grpSp>
            <p:nvGrpSpPr>
              <p:cNvPr id="16" name="Group 15"/>
              <p:cNvGrpSpPr>
                <a:grpSpLocks/>
              </p:cNvGrpSpPr>
              <p:nvPr/>
            </p:nvGrpSpPr>
            <p:grpSpPr bwMode="auto">
              <a:xfrm>
                <a:off x="3351" y="2289"/>
                <a:ext cx="147" cy="150"/>
                <a:chOff x="2409" y="3405"/>
                <a:chExt cx="204" cy="240"/>
              </a:xfrm>
            </p:grpSpPr>
            <p:sp>
              <p:nvSpPr>
                <p:cNvPr id="28" name="Freeform 27"/>
                <p:cNvSpPr>
                  <a:spLocks/>
                </p:cNvSpPr>
                <p:nvPr/>
              </p:nvSpPr>
              <p:spPr bwMode="auto">
                <a:xfrm>
                  <a:off x="2409" y="3405"/>
                  <a:ext cx="204" cy="240"/>
                </a:xfrm>
                <a:custGeom>
                  <a:avLst/>
                  <a:gdLst>
                    <a:gd name="T0" fmla="*/ 18 w 204"/>
                    <a:gd name="T1" fmla="*/ 240 h 240"/>
                    <a:gd name="T2" fmla="*/ 18 w 204"/>
                    <a:gd name="T3" fmla="*/ 111 h 240"/>
                    <a:gd name="T4" fmla="*/ 0 w 204"/>
                    <a:gd name="T5" fmla="*/ 111 h 240"/>
                    <a:gd name="T6" fmla="*/ 36 w 204"/>
                    <a:gd name="T7" fmla="*/ 42 h 240"/>
                    <a:gd name="T8" fmla="*/ 99 w 204"/>
                    <a:gd name="T9" fmla="*/ 0 h 240"/>
                    <a:gd name="T10" fmla="*/ 171 w 204"/>
                    <a:gd name="T11" fmla="*/ 45 h 240"/>
                    <a:gd name="T12" fmla="*/ 204 w 204"/>
                    <a:gd name="T13" fmla="*/ 111 h 240"/>
                    <a:gd name="T14" fmla="*/ 186 w 204"/>
                    <a:gd name="T15" fmla="*/ 114 h 240"/>
                    <a:gd name="T16" fmla="*/ 183 w 204"/>
                    <a:gd name="T17" fmla="*/ 237 h 240"/>
                    <a:gd name="T18" fmla="*/ 18 w 204"/>
                    <a:gd name="T19" fmla="*/ 240 h 2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4"/>
                    <a:gd name="T31" fmla="*/ 0 h 240"/>
                    <a:gd name="T32" fmla="*/ 204 w 204"/>
                    <a:gd name="T33" fmla="*/ 240 h 2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4" h="240">
                      <a:moveTo>
                        <a:pt x="18" y="240"/>
                      </a:moveTo>
                      <a:lnTo>
                        <a:pt x="18" y="111"/>
                      </a:lnTo>
                      <a:lnTo>
                        <a:pt x="0" y="111"/>
                      </a:lnTo>
                      <a:lnTo>
                        <a:pt x="36" y="42"/>
                      </a:lnTo>
                      <a:lnTo>
                        <a:pt x="99" y="0"/>
                      </a:lnTo>
                      <a:lnTo>
                        <a:pt x="171" y="45"/>
                      </a:lnTo>
                      <a:lnTo>
                        <a:pt x="204" y="111"/>
                      </a:lnTo>
                      <a:lnTo>
                        <a:pt x="186" y="114"/>
                      </a:lnTo>
                      <a:lnTo>
                        <a:pt x="183" y="237"/>
                      </a:lnTo>
                      <a:lnTo>
                        <a:pt x="18" y="240"/>
                      </a:lnTo>
                      <a:close/>
                    </a:path>
                  </a:pathLst>
                </a:custGeom>
                <a:solidFill>
                  <a:schemeClr val="bg1"/>
                </a:solid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sp>
              <p:nvSpPr>
                <p:cNvPr id="29" name="Rectangle 28"/>
                <p:cNvSpPr>
                  <a:spLocks noChangeArrowheads="1"/>
                </p:cNvSpPr>
                <p:nvPr/>
              </p:nvSpPr>
              <p:spPr bwMode="auto">
                <a:xfrm>
                  <a:off x="2472" y="3552"/>
                  <a:ext cx="38" cy="87"/>
                </a:xfrm>
                <a:prstGeom prst="rect">
                  <a:avLst/>
                </a:prstGeom>
                <a:solidFill>
                  <a:schemeClr val="bg1"/>
                </a:solidFill>
                <a:ln w="9525">
                  <a:solidFill>
                    <a:schemeClr val="tx1"/>
                  </a:solidFill>
                  <a:miter lim="800000"/>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sp>
              <p:nvSpPr>
                <p:cNvPr id="30" name="Rectangle 29"/>
                <p:cNvSpPr>
                  <a:spLocks noChangeArrowheads="1"/>
                </p:cNvSpPr>
                <p:nvPr/>
              </p:nvSpPr>
              <p:spPr bwMode="auto">
                <a:xfrm>
                  <a:off x="2508" y="3552"/>
                  <a:ext cx="38" cy="87"/>
                </a:xfrm>
                <a:prstGeom prst="rect">
                  <a:avLst/>
                </a:prstGeom>
                <a:solidFill>
                  <a:schemeClr val="bg1"/>
                </a:solidFill>
                <a:ln w="9525">
                  <a:solidFill>
                    <a:schemeClr val="tx1"/>
                  </a:solidFill>
                  <a:miter lim="800000"/>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grpSp>
          <p:sp>
            <p:nvSpPr>
              <p:cNvPr id="17" name="AutoShape 29"/>
              <p:cNvSpPr>
                <a:spLocks noChangeArrowheads="1"/>
              </p:cNvSpPr>
              <p:nvPr/>
            </p:nvSpPr>
            <p:spPr bwMode="auto">
              <a:xfrm>
                <a:off x="2065" y="2646"/>
                <a:ext cx="98" cy="45"/>
              </a:xfrm>
              <a:prstGeom prst="roundRect">
                <a:avLst>
                  <a:gd name="adj" fmla="val 16667"/>
                </a:avLst>
              </a:prstGeom>
              <a:solidFill>
                <a:srgbClr val="FFFF00"/>
              </a:solidFill>
              <a:ln w="9525">
                <a:solidFill>
                  <a:schemeClr val="tx1"/>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sp>
            <p:nvSpPr>
              <p:cNvPr id="18" name="Oval 17"/>
              <p:cNvSpPr>
                <a:spLocks noChangeArrowheads="1"/>
              </p:cNvSpPr>
              <p:nvPr/>
            </p:nvSpPr>
            <p:spPr bwMode="auto">
              <a:xfrm>
                <a:off x="3330" y="2501"/>
                <a:ext cx="50" cy="46"/>
              </a:xfrm>
              <a:prstGeom prst="ellipse">
                <a:avLst/>
              </a:prstGeom>
              <a:solidFill>
                <a:srgbClr val="0070C0"/>
              </a:solidFill>
              <a:ln w="9525">
                <a:solidFill>
                  <a:schemeClr val="accent6">
                    <a:lumMod val="75000"/>
                  </a:schemeClr>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solidFill>
                    <a:srgbClr val="0070C0"/>
                  </a:solidFill>
                </a:endParaRPr>
              </a:p>
            </p:txBody>
          </p:sp>
          <p:grpSp>
            <p:nvGrpSpPr>
              <p:cNvPr id="19" name="Group 18"/>
              <p:cNvGrpSpPr>
                <a:grpSpLocks/>
              </p:cNvGrpSpPr>
              <p:nvPr/>
            </p:nvGrpSpPr>
            <p:grpSpPr bwMode="auto">
              <a:xfrm>
                <a:off x="456" y="3180"/>
                <a:ext cx="1063" cy="523"/>
                <a:chOff x="549" y="4026"/>
                <a:chExt cx="1024" cy="523"/>
              </a:xfrm>
            </p:grpSpPr>
            <p:sp>
              <p:nvSpPr>
                <p:cNvPr id="23" name="Text Box 32"/>
                <p:cNvSpPr txBox="1">
                  <a:spLocks noChangeArrowheads="1"/>
                </p:cNvSpPr>
                <p:nvPr/>
              </p:nvSpPr>
              <p:spPr bwMode="auto">
                <a:xfrm>
                  <a:off x="826" y="4122"/>
                  <a:ext cx="747" cy="427"/>
                </a:xfrm>
                <a:prstGeom prst="rect">
                  <a:avLst/>
                </a:prstGeom>
                <a:noFill/>
                <a:ln w="9525">
                  <a:noFill/>
                  <a:miter lim="800000"/>
                  <a:headEnd/>
                  <a:tailEnd/>
                </a:ln>
              </p:spPr>
              <p:txBody>
                <a:bodyPr lIns="91432" tIns="45716" rIns="91432" bIns="45716">
                  <a:spAutoFit/>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pPr eaLnBrk="0" hangingPunct="0">
                    <a:lnSpc>
                      <a:spcPct val="140000"/>
                    </a:lnSpc>
                  </a:pPr>
                  <a:r>
                    <a:rPr lang="en-US" sz="1200" i="1" dirty="0"/>
                    <a:t>Water tanks</a:t>
                  </a:r>
                </a:p>
                <a:p>
                  <a:pPr eaLnBrk="0" hangingPunct="0">
                    <a:lnSpc>
                      <a:spcPct val="140000"/>
                    </a:lnSpc>
                  </a:pPr>
                  <a:r>
                    <a:rPr lang="en-US" sz="1200" i="1" dirty="0"/>
                    <a:t>Salt</a:t>
                  </a:r>
                </a:p>
                <a:p>
                  <a:pPr eaLnBrk="0" hangingPunct="0">
                    <a:lnSpc>
                      <a:spcPct val="140000"/>
                    </a:lnSpc>
                  </a:pPr>
                  <a:r>
                    <a:rPr lang="en-US" sz="1200" i="1" dirty="0"/>
                    <a:t>Perennial Stream</a:t>
                  </a:r>
                </a:p>
              </p:txBody>
            </p:sp>
            <p:sp>
              <p:nvSpPr>
                <p:cNvPr id="26" name="Text Box 35"/>
                <p:cNvSpPr txBox="1">
                  <a:spLocks noChangeArrowheads="1"/>
                </p:cNvSpPr>
                <p:nvPr/>
              </p:nvSpPr>
              <p:spPr bwMode="auto">
                <a:xfrm>
                  <a:off x="549" y="4026"/>
                  <a:ext cx="493" cy="134"/>
                </a:xfrm>
                <a:prstGeom prst="rect">
                  <a:avLst/>
                </a:prstGeom>
                <a:noFill/>
                <a:ln w="9525">
                  <a:noFill/>
                  <a:miter lim="800000"/>
                  <a:headEnd/>
                  <a:tailEnd/>
                </a:ln>
              </p:spPr>
              <p:txBody>
                <a:bodyPr wrap="none" lIns="86493" tIns="43247" rIns="86493" bIns="43247">
                  <a:spAutoFit/>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pPr eaLnBrk="0" hangingPunct="0"/>
                  <a:r>
                    <a:rPr lang="en-US" sz="1200" u="sng" dirty="0"/>
                    <a:t>Map Legend</a:t>
                  </a:r>
                </a:p>
              </p:txBody>
            </p:sp>
            <p:sp>
              <p:nvSpPr>
                <p:cNvPr id="27" name="Freeform 26"/>
                <p:cNvSpPr>
                  <a:spLocks/>
                </p:cNvSpPr>
                <p:nvPr/>
              </p:nvSpPr>
              <p:spPr bwMode="auto">
                <a:xfrm>
                  <a:off x="574" y="4462"/>
                  <a:ext cx="258" cy="27"/>
                </a:xfrm>
                <a:custGeom>
                  <a:avLst/>
                  <a:gdLst>
                    <a:gd name="T0" fmla="*/ 0 w 198"/>
                    <a:gd name="T1" fmla="*/ 42 h 43"/>
                    <a:gd name="T2" fmla="*/ 36 w 198"/>
                    <a:gd name="T3" fmla="*/ 0 h 43"/>
                    <a:gd name="T4" fmla="*/ 96 w 198"/>
                    <a:gd name="T5" fmla="*/ 42 h 43"/>
                    <a:gd name="T6" fmla="*/ 198 w 198"/>
                    <a:gd name="T7" fmla="*/ 6 h 43"/>
                    <a:gd name="T8" fmla="*/ 0 60000 65536"/>
                    <a:gd name="T9" fmla="*/ 0 60000 65536"/>
                    <a:gd name="T10" fmla="*/ 0 60000 65536"/>
                    <a:gd name="T11" fmla="*/ 0 60000 65536"/>
                    <a:gd name="T12" fmla="*/ 0 w 198"/>
                    <a:gd name="T13" fmla="*/ 0 h 43"/>
                    <a:gd name="T14" fmla="*/ 198 w 198"/>
                    <a:gd name="T15" fmla="*/ 43 h 43"/>
                  </a:gdLst>
                  <a:ahLst/>
                  <a:cxnLst>
                    <a:cxn ang="T8">
                      <a:pos x="T0" y="T1"/>
                    </a:cxn>
                    <a:cxn ang="T9">
                      <a:pos x="T2" y="T3"/>
                    </a:cxn>
                    <a:cxn ang="T10">
                      <a:pos x="T4" y="T5"/>
                    </a:cxn>
                    <a:cxn ang="T11">
                      <a:pos x="T6" y="T7"/>
                    </a:cxn>
                  </a:cxnLst>
                  <a:rect l="T12" t="T13" r="T14" b="T15"/>
                  <a:pathLst>
                    <a:path w="198" h="43">
                      <a:moveTo>
                        <a:pt x="0" y="42"/>
                      </a:moveTo>
                      <a:cubicBezTo>
                        <a:pt x="10" y="21"/>
                        <a:pt x="20" y="0"/>
                        <a:pt x="36" y="0"/>
                      </a:cubicBezTo>
                      <a:cubicBezTo>
                        <a:pt x="52" y="0"/>
                        <a:pt x="69" y="41"/>
                        <a:pt x="96" y="42"/>
                      </a:cubicBezTo>
                      <a:cubicBezTo>
                        <a:pt x="123" y="43"/>
                        <a:pt x="180" y="12"/>
                        <a:pt x="198" y="6"/>
                      </a:cubicBezTo>
                    </a:path>
                  </a:pathLst>
                </a:custGeom>
                <a:noFill/>
                <a:ln w="28575">
                  <a:solidFill>
                    <a:schemeClr val="accent6">
                      <a:lumMod val="75000"/>
                    </a:schemeClr>
                  </a:solidFill>
                  <a:prstDash val="lgDashDotDot"/>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grpSp>
          <p:sp>
            <p:nvSpPr>
              <p:cNvPr id="20" name="Line 65"/>
              <p:cNvSpPr>
                <a:spLocks noChangeShapeType="1"/>
              </p:cNvSpPr>
              <p:nvPr/>
            </p:nvSpPr>
            <p:spPr bwMode="auto">
              <a:xfrm>
                <a:off x="480" y="3120"/>
                <a:ext cx="1824" cy="96"/>
              </a:xfrm>
              <a:prstGeom prst="line">
                <a:avLst/>
              </a:prstGeom>
              <a:noFill/>
              <a:ln w="9525">
                <a:solidFill>
                  <a:schemeClr val="tx1"/>
                </a:solidFill>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sp>
            <p:nvSpPr>
              <p:cNvPr id="21" name="Text Box 66"/>
              <p:cNvSpPr txBox="1">
                <a:spLocks noChangeArrowheads="1"/>
              </p:cNvSpPr>
              <p:nvPr/>
            </p:nvSpPr>
            <p:spPr bwMode="auto">
              <a:xfrm>
                <a:off x="3467" y="3330"/>
                <a:ext cx="499" cy="227"/>
              </a:xfrm>
              <a:prstGeom prst="rect">
                <a:avLst/>
              </a:prstGeom>
              <a:noFill/>
              <a:ln w="9525">
                <a:noFill/>
                <a:miter lim="800000"/>
                <a:headEnd/>
                <a:tailEnd/>
              </a:ln>
            </p:spPr>
            <p:txBody>
              <a:bodyPr wrap="none" lIns="91432" tIns="45716" rIns="91432" bIns="45716">
                <a:spAutoFit/>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pPr eaLnBrk="0" hangingPunct="0">
                  <a:spcBef>
                    <a:spcPct val="50000"/>
                  </a:spcBef>
                </a:pPr>
                <a:r>
                  <a:rPr lang="en-US" sz="1200" i="1" dirty="0"/>
                  <a:t>Steep rocky </a:t>
                </a:r>
                <a:br>
                  <a:rPr lang="en-US" sz="1200" i="1" dirty="0"/>
                </a:br>
                <a:r>
                  <a:rPr lang="en-US" sz="1200" i="1" dirty="0"/>
                  <a:t>range site </a:t>
                </a:r>
              </a:p>
            </p:txBody>
          </p:sp>
          <p:sp>
            <p:nvSpPr>
              <p:cNvPr id="22" name="Freeform 21"/>
              <p:cNvSpPr>
                <a:spLocks/>
              </p:cNvSpPr>
              <p:nvPr/>
            </p:nvSpPr>
            <p:spPr bwMode="auto">
              <a:xfrm>
                <a:off x="3360" y="3264"/>
                <a:ext cx="249" cy="167"/>
              </a:xfrm>
              <a:custGeom>
                <a:avLst/>
                <a:gdLst>
                  <a:gd name="T0" fmla="*/ 249 w 249"/>
                  <a:gd name="T1" fmla="*/ 65 h 167"/>
                  <a:gd name="T2" fmla="*/ 39 w 249"/>
                  <a:gd name="T3" fmla="*/ 17 h 167"/>
                  <a:gd name="T4" fmla="*/ 15 w 249"/>
                  <a:gd name="T5" fmla="*/ 167 h 167"/>
                  <a:gd name="T6" fmla="*/ 0 60000 65536"/>
                  <a:gd name="T7" fmla="*/ 0 60000 65536"/>
                  <a:gd name="T8" fmla="*/ 0 60000 65536"/>
                  <a:gd name="T9" fmla="*/ 0 w 249"/>
                  <a:gd name="T10" fmla="*/ 0 h 167"/>
                  <a:gd name="T11" fmla="*/ 249 w 249"/>
                  <a:gd name="T12" fmla="*/ 167 h 167"/>
                </a:gdLst>
                <a:ahLst/>
                <a:cxnLst>
                  <a:cxn ang="T6">
                    <a:pos x="T0" y="T1"/>
                  </a:cxn>
                  <a:cxn ang="T7">
                    <a:pos x="T2" y="T3"/>
                  </a:cxn>
                  <a:cxn ang="T8">
                    <a:pos x="T4" y="T5"/>
                  </a:cxn>
                </a:cxnLst>
                <a:rect l="T9" t="T10" r="T11" b="T12"/>
                <a:pathLst>
                  <a:path w="249" h="167">
                    <a:moveTo>
                      <a:pt x="249" y="65"/>
                    </a:moveTo>
                    <a:cubicBezTo>
                      <a:pt x="163" y="32"/>
                      <a:pt x="78" y="0"/>
                      <a:pt x="39" y="17"/>
                    </a:cubicBezTo>
                    <a:cubicBezTo>
                      <a:pt x="0" y="34"/>
                      <a:pt x="7" y="100"/>
                      <a:pt x="15" y="167"/>
                    </a:cubicBezTo>
                  </a:path>
                </a:pathLst>
              </a:custGeom>
              <a:noFill/>
              <a:ln w="9525">
                <a:solidFill>
                  <a:schemeClr val="tx1"/>
                </a:solidFill>
                <a:round/>
                <a:headEnd/>
                <a:tailEnd type="stealth" w="med" len="med"/>
              </a:ln>
            </p:spPr>
            <p:txBody>
              <a:bodyP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grpSp>
        <p:sp>
          <p:nvSpPr>
            <p:cNvPr id="33" name="Oval 32"/>
            <p:cNvSpPr>
              <a:spLocks noChangeArrowheads="1"/>
            </p:cNvSpPr>
            <p:nvPr/>
          </p:nvSpPr>
          <p:spPr bwMode="auto">
            <a:xfrm>
              <a:off x="3090919" y="5496628"/>
              <a:ext cx="93634" cy="93426"/>
            </a:xfrm>
            <a:prstGeom prst="ellipse">
              <a:avLst/>
            </a:prstGeom>
            <a:solidFill>
              <a:srgbClr val="0070C0"/>
            </a:solidFill>
            <a:ln w="9525">
              <a:solidFill>
                <a:schemeClr val="accent6">
                  <a:lumMod val="75000"/>
                </a:schemeClr>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solidFill>
                  <a:srgbClr val="0070C0"/>
                </a:solidFill>
              </a:endParaRPr>
            </a:p>
          </p:txBody>
        </p:sp>
        <p:sp>
          <p:nvSpPr>
            <p:cNvPr id="34" name="AutoShape 15"/>
            <p:cNvSpPr>
              <a:spLocks noChangeArrowheads="1"/>
            </p:cNvSpPr>
            <p:nvPr/>
          </p:nvSpPr>
          <p:spPr bwMode="auto">
            <a:xfrm>
              <a:off x="3007449" y="5747183"/>
              <a:ext cx="179778" cy="91395"/>
            </a:xfrm>
            <a:prstGeom prst="roundRect">
              <a:avLst>
                <a:gd name="adj" fmla="val 16667"/>
              </a:avLst>
            </a:prstGeom>
            <a:solidFill>
              <a:srgbClr val="FFFF00"/>
            </a:solidFill>
            <a:ln w="9525">
              <a:solidFill>
                <a:schemeClr val="tx1"/>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p>
          </p:txBody>
        </p:sp>
      </p:grpSp>
      <p:sp>
        <p:nvSpPr>
          <p:cNvPr id="36" name="TextBox 35"/>
          <p:cNvSpPr txBox="1"/>
          <p:nvPr/>
        </p:nvSpPr>
        <p:spPr>
          <a:xfrm>
            <a:off x="821446" y="2797577"/>
            <a:ext cx="3776322" cy="3416320"/>
          </a:xfrm>
          <a:prstGeom prst="rect">
            <a:avLst/>
          </a:prstGeom>
          <a:noFill/>
        </p:spPr>
        <p:txBody>
          <a:bodyPr wrap="square" rtlCol="0">
            <a:spAutoFit/>
          </a:bodyPr>
          <a:lstStyle/>
          <a:p>
            <a:pPr marL="342900" indent="-342900">
              <a:buClr>
                <a:schemeClr val="accent2">
                  <a:lumMod val="50000"/>
                </a:schemeClr>
              </a:buClr>
              <a:buFont typeface="Arial Black" panose="020B0A04020102020204" pitchFamily="34" charset="0"/>
              <a:buChar char="+"/>
            </a:pPr>
            <a:r>
              <a:rPr lang="en-US" sz="2400" dirty="0"/>
              <a:t>Simple/low input</a:t>
            </a:r>
          </a:p>
          <a:p>
            <a:pPr marL="342900" indent="-342900">
              <a:buClr>
                <a:schemeClr val="accent2">
                  <a:lumMod val="50000"/>
                </a:schemeClr>
              </a:buClr>
              <a:buFont typeface="Arial Black" panose="020B0A04020102020204" pitchFamily="34" charset="0"/>
              <a:buChar char="+"/>
            </a:pPr>
            <a:r>
              <a:rPr lang="en-US" sz="2400" dirty="0"/>
              <a:t>Animals get maximum choice and have high animal performance.  </a:t>
            </a:r>
          </a:p>
          <a:p>
            <a:endParaRPr lang="en-US" sz="2400" dirty="0"/>
          </a:p>
          <a:p>
            <a:pPr marL="342900" indent="-342900">
              <a:buClr>
                <a:srgbClr val="C00000"/>
              </a:buClr>
              <a:buFont typeface="Arial Black" panose="020B0A04020102020204" pitchFamily="34" charset="0"/>
              <a:buChar char="―"/>
            </a:pPr>
            <a:r>
              <a:rPr lang="en-US" sz="2400" dirty="0"/>
              <a:t>Plants and areas that livestock prefer can be excessively used and become degraded.  </a:t>
            </a:r>
          </a:p>
        </p:txBody>
      </p:sp>
      <p:sp>
        <p:nvSpPr>
          <p:cNvPr id="37" name="TextBox 36"/>
          <p:cNvSpPr txBox="1"/>
          <p:nvPr/>
        </p:nvSpPr>
        <p:spPr>
          <a:xfrm>
            <a:off x="457906" y="2166158"/>
            <a:ext cx="3747058" cy="646331"/>
          </a:xfrm>
          <a:prstGeom prst="rect">
            <a:avLst/>
          </a:prstGeom>
          <a:noFill/>
        </p:spPr>
        <p:txBody>
          <a:bodyPr wrap="square" rtlCol="0">
            <a:spAutoFit/>
          </a:bodyPr>
          <a:lstStyle/>
          <a:p>
            <a:pPr algn="ctr"/>
            <a:r>
              <a:rPr lang="en-US" sz="3600" b="1" dirty="0">
                <a:solidFill>
                  <a:schemeClr val="accent1">
                    <a:lumMod val="75000"/>
                  </a:schemeClr>
                </a:solidFill>
              </a:rPr>
              <a:t>Pros/Cons?</a:t>
            </a:r>
          </a:p>
        </p:txBody>
      </p:sp>
      <p:sp>
        <p:nvSpPr>
          <p:cNvPr id="38" name="TextBox 37">
            <a:extLst>
              <a:ext uri="{FF2B5EF4-FFF2-40B4-BE49-F238E27FC236}">
                <a16:creationId xmlns:a16="http://schemas.microsoft.com/office/drawing/2014/main" id="{1847DF9E-C3EF-4F55-AAEB-659F8F51E99A}"/>
              </a:ext>
            </a:extLst>
          </p:cNvPr>
          <p:cNvSpPr txBox="1"/>
          <p:nvPr/>
        </p:nvSpPr>
        <p:spPr>
          <a:xfrm>
            <a:off x="0" y="188687"/>
            <a:ext cx="12191999" cy="707886"/>
          </a:xfrm>
          <a:prstGeom prst="rect">
            <a:avLst/>
          </a:prstGeom>
          <a:noFill/>
        </p:spPr>
        <p:txBody>
          <a:bodyPr wrap="square" rtlCol="0">
            <a:spAutoFit/>
          </a:bodyPr>
          <a:lstStyle/>
          <a:p>
            <a:pPr algn="ctr"/>
            <a:r>
              <a:rPr lang="en-US" sz="4000" dirty="0"/>
              <a:t>Basic Grazing Systems</a:t>
            </a:r>
          </a:p>
        </p:txBody>
      </p:sp>
      <p:pic>
        <p:nvPicPr>
          <p:cNvPr id="2" name="Audio 1">
            <a:hlinkClick r:id="" action="ppaction://media"/>
            <a:extLst>
              <a:ext uri="{FF2B5EF4-FFF2-40B4-BE49-F238E27FC236}">
                <a16:creationId xmlns:a16="http://schemas.microsoft.com/office/drawing/2014/main" id="{322275B4-4734-431C-9234-9013F1681E5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633200" y="6299200"/>
            <a:ext cx="406400" cy="406400"/>
          </a:xfrm>
          <a:prstGeom prst="rect">
            <a:avLst/>
          </a:prstGeom>
        </p:spPr>
      </p:pic>
    </p:spTree>
    <p:custDataLst>
      <p:tags r:id="rId1"/>
    </p:custDataLst>
    <p:extLst>
      <p:ext uri="{BB962C8B-B14F-4D97-AF65-F5344CB8AC3E}">
        <p14:creationId xmlns:p14="http://schemas.microsoft.com/office/powerpoint/2010/main" val="4042164662"/>
      </p:ext>
    </p:extLst>
  </p:cSld>
  <p:clrMapOvr>
    <a:masterClrMapping/>
  </p:clrMapOvr>
  <mc:AlternateContent xmlns:mc="http://schemas.openxmlformats.org/markup-compatibility/2006">
    <mc:Choice xmlns:p14="http://schemas.microsoft.com/office/powerpoint/2010/main" Requires="p14">
      <p:transition spd="slow" p14:dur="2000" advTm="111778"/>
    </mc:Choice>
    <mc:Fallback>
      <p:transition spd="slow" advTm="1117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2"/>
                </p:tgtEl>
              </p:cMediaNode>
            </p:audio>
          </p:childTnLst>
        </p:cTn>
      </p:par>
    </p:tnLst>
    <p:bldLst>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Basic Grazing Systems</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5086" y="1291775"/>
            <a:ext cx="11263085" cy="1261884"/>
          </a:xfrm>
          <a:prstGeom prst="rect">
            <a:avLst/>
          </a:prstGeom>
          <a:noFill/>
        </p:spPr>
        <p:txBody>
          <a:bodyPr wrap="square" rtlCol="0">
            <a:spAutoFit/>
          </a:bodyPr>
          <a:lstStyle/>
          <a:p>
            <a:r>
              <a:rPr lang="en-US" sz="2800" b="1" dirty="0"/>
              <a:t>Deferred Rotation: </a:t>
            </a:r>
            <a:r>
              <a:rPr lang="en-US" sz="2400" dirty="0"/>
              <a:t>Do not graze at least one pasture until after it has set seed (</a:t>
            </a:r>
            <a:r>
              <a:rPr lang="en-US" sz="2400" i="1" dirty="0"/>
              <a:t>defer</a:t>
            </a:r>
            <a:r>
              <a:rPr lang="en-US" sz="2400" dirty="0"/>
              <a:t>).  In subsequent years, change the pasture deferred so the deferment is rotated among all the pastures over years.  </a:t>
            </a:r>
          </a:p>
        </p:txBody>
      </p:sp>
      <p:grpSp>
        <p:nvGrpSpPr>
          <p:cNvPr id="24" name="Group 23"/>
          <p:cNvGrpSpPr/>
          <p:nvPr/>
        </p:nvGrpSpPr>
        <p:grpSpPr>
          <a:xfrm>
            <a:off x="7504288" y="2603633"/>
            <a:ext cx="4339771" cy="3650341"/>
            <a:chOff x="439779" y="1981201"/>
            <a:chExt cx="4038593" cy="3067054"/>
          </a:xfrm>
        </p:grpSpPr>
        <p:sp>
          <p:nvSpPr>
            <p:cNvPr id="35" name="Freeform 5"/>
            <p:cNvSpPr>
              <a:spLocks/>
            </p:cNvSpPr>
            <p:nvPr/>
          </p:nvSpPr>
          <p:spPr bwMode="auto">
            <a:xfrm>
              <a:off x="4141899" y="4686196"/>
              <a:ext cx="196821" cy="160163"/>
            </a:xfrm>
            <a:custGeom>
              <a:avLst/>
              <a:gdLst>
                <a:gd name="T0" fmla="*/ 18 w 204"/>
                <a:gd name="T1" fmla="*/ 240 h 240"/>
                <a:gd name="T2" fmla="*/ 18 w 204"/>
                <a:gd name="T3" fmla="*/ 111 h 240"/>
                <a:gd name="T4" fmla="*/ 0 w 204"/>
                <a:gd name="T5" fmla="*/ 111 h 240"/>
                <a:gd name="T6" fmla="*/ 36 w 204"/>
                <a:gd name="T7" fmla="*/ 42 h 240"/>
                <a:gd name="T8" fmla="*/ 99 w 204"/>
                <a:gd name="T9" fmla="*/ 0 h 240"/>
                <a:gd name="T10" fmla="*/ 171 w 204"/>
                <a:gd name="T11" fmla="*/ 45 h 240"/>
                <a:gd name="T12" fmla="*/ 204 w 204"/>
                <a:gd name="T13" fmla="*/ 111 h 240"/>
                <a:gd name="T14" fmla="*/ 186 w 204"/>
                <a:gd name="T15" fmla="*/ 114 h 240"/>
                <a:gd name="T16" fmla="*/ 183 w 204"/>
                <a:gd name="T17" fmla="*/ 237 h 240"/>
                <a:gd name="T18" fmla="*/ 18 w 204"/>
                <a:gd name="T19" fmla="*/ 240 h 2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4"/>
                <a:gd name="T31" fmla="*/ 0 h 240"/>
                <a:gd name="T32" fmla="*/ 204 w 204"/>
                <a:gd name="T33" fmla="*/ 240 h 2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4" h="240">
                  <a:moveTo>
                    <a:pt x="18" y="240"/>
                  </a:moveTo>
                  <a:lnTo>
                    <a:pt x="18" y="111"/>
                  </a:lnTo>
                  <a:lnTo>
                    <a:pt x="0" y="111"/>
                  </a:lnTo>
                  <a:lnTo>
                    <a:pt x="36" y="42"/>
                  </a:lnTo>
                  <a:lnTo>
                    <a:pt x="99" y="0"/>
                  </a:lnTo>
                  <a:lnTo>
                    <a:pt x="171" y="45"/>
                  </a:lnTo>
                  <a:lnTo>
                    <a:pt x="204" y="111"/>
                  </a:lnTo>
                  <a:lnTo>
                    <a:pt x="186" y="114"/>
                  </a:lnTo>
                  <a:lnTo>
                    <a:pt x="183" y="237"/>
                  </a:lnTo>
                  <a:lnTo>
                    <a:pt x="18" y="240"/>
                  </a:lnTo>
                  <a:close/>
                </a:path>
              </a:pathLst>
            </a:custGeom>
            <a:solidFill>
              <a:schemeClr val="bg1"/>
            </a:solidFill>
            <a:ln w="9525">
              <a:solidFill>
                <a:schemeClr val="tx1"/>
              </a:solidFill>
              <a:round/>
              <a:headEnd/>
              <a:tailEnd/>
            </a:ln>
          </p:spPr>
          <p:txBody>
            <a:bodyPr/>
            <a:lstStyle/>
            <a:p>
              <a:endParaRPr lang="en-US"/>
            </a:p>
          </p:txBody>
        </p:sp>
        <p:sp>
          <p:nvSpPr>
            <p:cNvPr id="36" name="Rectangle 8"/>
            <p:cNvSpPr>
              <a:spLocks noChangeArrowheads="1"/>
            </p:cNvSpPr>
            <p:nvPr/>
          </p:nvSpPr>
          <p:spPr bwMode="auto">
            <a:xfrm>
              <a:off x="439779" y="2012635"/>
              <a:ext cx="4016056" cy="2957784"/>
            </a:xfrm>
            <a:prstGeom prst="rect">
              <a:avLst/>
            </a:prstGeom>
            <a:noFill/>
            <a:ln w="9525">
              <a:solidFill>
                <a:schemeClr val="tx1"/>
              </a:solidFill>
              <a:miter lim="800000"/>
              <a:headEnd/>
              <a:tailEnd/>
            </a:ln>
          </p:spPr>
          <p:txBody>
            <a:bodyPr wrap="none" anchor="ctr"/>
            <a:lstStyle/>
            <a:p>
              <a:endParaRPr lang="en-US"/>
            </a:p>
          </p:txBody>
        </p:sp>
        <p:sp>
          <p:nvSpPr>
            <p:cNvPr id="37" name="Line 9"/>
            <p:cNvSpPr>
              <a:spLocks noChangeShapeType="1"/>
            </p:cNvSpPr>
            <p:nvPr/>
          </p:nvSpPr>
          <p:spPr bwMode="auto">
            <a:xfrm>
              <a:off x="2963900" y="2000660"/>
              <a:ext cx="0" cy="2957784"/>
            </a:xfrm>
            <a:prstGeom prst="line">
              <a:avLst/>
            </a:prstGeom>
            <a:noFill/>
            <a:ln w="9525">
              <a:solidFill>
                <a:schemeClr val="tx1"/>
              </a:solidFill>
              <a:round/>
              <a:headEnd/>
              <a:tailEnd/>
            </a:ln>
          </p:spPr>
          <p:txBody>
            <a:bodyPr wrap="none" anchor="ctr"/>
            <a:lstStyle/>
            <a:p>
              <a:endParaRPr lang="en-US"/>
            </a:p>
          </p:txBody>
        </p:sp>
        <p:sp>
          <p:nvSpPr>
            <p:cNvPr id="38" name="Line 10"/>
            <p:cNvSpPr>
              <a:spLocks noChangeShapeType="1"/>
            </p:cNvSpPr>
            <p:nvPr/>
          </p:nvSpPr>
          <p:spPr bwMode="auto">
            <a:xfrm>
              <a:off x="627586" y="3430156"/>
              <a:ext cx="2336314" cy="19459"/>
            </a:xfrm>
            <a:prstGeom prst="line">
              <a:avLst/>
            </a:prstGeom>
            <a:noFill/>
            <a:ln w="9525">
              <a:solidFill>
                <a:schemeClr val="tx1"/>
              </a:solidFill>
              <a:round/>
              <a:headEnd/>
              <a:tailEnd/>
            </a:ln>
          </p:spPr>
          <p:txBody>
            <a:bodyPr wrap="none" anchor="ctr"/>
            <a:lstStyle/>
            <a:p>
              <a:endParaRPr lang="en-US"/>
            </a:p>
          </p:txBody>
        </p:sp>
        <p:sp>
          <p:nvSpPr>
            <p:cNvPr id="39" name="Text Box 12"/>
            <p:cNvSpPr txBox="1">
              <a:spLocks noChangeArrowheads="1"/>
            </p:cNvSpPr>
            <p:nvPr/>
          </p:nvSpPr>
          <p:spPr bwMode="auto">
            <a:xfrm>
              <a:off x="3204858" y="2052694"/>
              <a:ext cx="1083239" cy="387889"/>
            </a:xfrm>
            <a:prstGeom prst="rect">
              <a:avLst/>
            </a:prstGeom>
            <a:noFill/>
            <a:ln w="9525">
              <a:noFill/>
              <a:miter lim="800000"/>
              <a:headEnd/>
              <a:tailEnd/>
            </a:ln>
          </p:spPr>
          <p:txBody>
            <a:bodyPr wrap="none" lIns="91432" tIns="45716" rIns="91432" bIns="45716">
              <a:spAutoFit/>
            </a:bodyPr>
            <a:lstStyle/>
            <a:p>
              <a:pPr algn="ctr" eaLnBrk="0" hangingPunct="0"/>
              <a:r>
                <a:rPr lang="en-US" sz="1200" b="1" u="sng" dirty="0"/>
                <a:t>Upland Pasture</a:t>
              </a:r>
              <a:br>
                <a:rPr lang="en-US" sz="1200" b="1" u="sng" dirty="0"/>
              </a:br>
              <a:endParaRPr lang="en-US" sz="1200" b="1" dirty="0"/>
            </a:p>
          </p:txBody>
        </p:sp>
        <p:sp>
          <p:nvSpPr>
            <p:cNvPr id="40" name="Text Box 13"/>
            <p:cNvSpPr txBox="1">
              <a:spLocks noChangeArrowheads="1"/>
            </p:cNvSpPr>
            <p:nvPr/>
          </p:nvSpPr>
          <p:spPr bwMode="auto">
            <a:xfrm>
              <a:off x="1013716" y="2041721"/>
              <a:ext cx="1337016" cy="387889"/>
            </a:xfrm>
            <a:prstGeom prst="rect">
              <a:avLst/>
            </a:prstGeom>
            <a:noFill/>
            <a:ln w="9525">
              <a:noFill/>
              <a:miter lim="800000"/>
              <a:headEnd/>
              <a:tailEnd/>
            </a:ln>
          </p:spPr>
          <p:txBody>
            <a:bodyPr wrap="none" lIns="91432" tIns="45716" rIns="91432" bIns="45716">
              <a:spAutoFit/>
            </a:bodyPr>
            <a:lstStyle/>
            <a:p>
              <a:pPr algn="ctr" eaLnBrk="0" hangingPunct="0"/>
              <a:r>
                <a:rPr lang="en-US" sz="1200" b="1" u="sng" dirty="0"/>
                <a:t>North River Pasture</a:t>
              </a:r>
              <a:br>
                <a:rPr lang="en-US" sz="1200" b="1" u="sng" dirty="0"/>
              </a:br>
              <a:endParaRPr lang="en-US" sz="1200" b="1" dirty="0"/>
            </a:p>
          </p:txBody>
        </p:sp>
        <p:sp>
          <p:nvSpPr>
            <p:cNvPr id="47" name="Freeform 22"/>
            <p:cNvSpPr>
              <a:spLocks/>
            </p:cNvSpPr>
            <p:nvPr/>
          </p:nvSpPr>
          <p:spPr bwMode="auto">
            <a:xfrm>
              <a:off x="3930222" y="4805104"/>
              <a:ext cx="193816" cy="116755"/>
            </a:xfrm>
            <a:custGeom>
              <a:avLst/>
              <a:gdLst>
                <a:gd name="T0" fmla="*/ 9 w 477"/>
                <a:gd name="T1" fmla="*/ 511 h 513"/>
                <a:gd name="T2" fmla="*/ 13 w 477"/>
                <a:gd name="T3" fmla="*/ 295 h 513"/>
                <a:gd name="T4" fmla="*/ 0 w 477"/>
                <a:gd name="T5" fmla="*/ 267 h 513"/>
                <a:gd name="T6" fmla="*/ 252 w 477"/>
                <a:gd name="T7" fmla="*/ 0 h 513"/>
                <a:gd name="T8" fmla="*/ 333 w 477"/>
                <a:gd name="T9" fmla="*/ 99 h 513"/>
                <a:gd name="T10" fmla="*/ 333 w 477"/>
                <a:gd name="T11" fmla="*/ 3 h 513"/>
                <a:gd name="T12" fmla="*/ 411 w 477"/>
                <a:gd name="T13" fmla="*/ 0 h 513"/>
                <a:gd name="T14" fmla="*/ 408 w 477"/>
                <a:gd name="T15" fmla="*/ 198 h 513"/>
                <a:gd name="T16" fmla="*/ 477 w 477"/>
                <a:gd name="T17" fmla="*/ 270 h 513"/>
                <a:gd name="T18" fmla="*/ 453 w 477"/>
                <a:gd name="T19" fmla="*/ 300 h 513"/>
                <a:gd name="T20" fmla="*/ 450 w 477"/>
                <a:gd name="T21" fmla="*/ 513 h 513"/>
                <a:gd name="T22" fmla="*/ 9 w 477"/>
                <a:gd name="T23" fmla="*/ 511 h 5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7"/>
                <a:gd name="T37" fmla="*/ 0 h 513"/>
                <a:gd name="T38" fmla="*/ 477 w 477"/>
                <a:gd name="T39" fmla="*/ 513 h 5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7" h="513">
                  <a:moveTo>
                    <a:pt x="9" y="511"/>
                  </a:moveTo>
                  <a:cubicBezTo>
                    <a:pt x="15" y="388"/>
                    <a:pt x="13" y="460"/>
                    <a:pt x="13" y="295"/>
                  </a:cubicBezTo>
                  <a:lnTo>
                    <a:pt x="0" y="267"/>
                  </a:lnTo>
                  <a:lnTo>
                    <a:pt x="252" y="0"/>
                  </a:lnTo>
                  <a:lnTo>
                    <a:pt x="333" y="99"/>
                  </a:lnTo>
                  <a:lnTo>
                    <a:pt x="333" y="3"/>
                  </a:lnTo>
                  <a:lnTo>
                    <a:pt x="411" y="0"/>
                  </a:lnTo>
                  <a:lnTo>
                    <a:pt x="408" y="198"/>
                  </a:lnTo>
                  <a:lnTo>
                    <a:pt x="477" y="270"/>
                  </a:lnTo>
                  <a:lnTo>
                    <a:pt x="453" y="300"/>
                  </a:lnTo>
                  <a:lnTo>
                    <a:pt x="450" y="513"/>
                  </a:lnTo>
                  <a:lnTo>
                    <a:pt x="9" y="511"/>
                  </a:lnTo>
                  <a:close/>
                </a:path>
              </a:pathLst>
            </a:custGeom>
            <a:solidFill>
              <a:schemeClr val="bg1"/>
            </a:solidFill>
            <a:ln w="9525">
              <a:solidFill>
                <a:schemeClr val="tx1"/>
              </a:solidFill>
              <a:round/>
              <a:headEnd/>
              <a:tailEnd/>
            </a:ln>
          </p:spPr>
          <p:txBody>
            <a:bodyPr/>
            <a:lstStyle/>
            <a:p>
              <a:endParaRPr lang="en-US"/>
            </a:p>
          </p:txBody>
        </p:sp>
        <p:sp>
          <p:nvSpPr>
            <p:cNvPr id="48" name="Line 24"/>
            <p:cNvSpPr>
              <a:spLocks noChangeShapeType="1"/>
            </p:cNvSpPr>
            <p:nvPr/>
          </p:nvSpPr>
          <p:spPr bwMode="auto">
            <a:xfrm flipV="1">
              <a:off x="2963900" y="4455501"/>
              <a:ext cx="1514472" cy="0"/>
            </a:xfrm>
            <a:prstGeom prst="line">
              <a:avLst/>
            </a:prstGeom>
            <a:noFill/>
            <a:ln w="12700">
              <a:solidFill>
                <a:schemeClr val="tx1"/>
              </a:solidFill>
              <a:round/>
              <a:headEnd/>
              <a:tailEnd/>
            </a:ln>
          </p:spPr>
          <p:txBody>
            <a:bodyPr/>
            <a:lstStyle/>
            <a:p>
              <a:endParaRPr lang="en-US"/>
            </a:p>
          </p:txBody>
        </p:sp>
        <p:sp>
          <p:nvSpPr>
            <p:cNvPr id="49" name="Text Box 28"/>
            <p:cNvSpPr txBox="1">
              <a:spLocks noChangeArrowheads="1"/>
            </p:cNvSpPr>
            <p:nvPr/>
          </p:nvSpPr>
          <p:spPr bwMode="auto">
            <a:xfrm>
              <a:off x="1053166" y="3496483"/>
              <a:ext cx="1337016" cy="387889"/>
            </a:xfrm>
            <a:prstGeom prst="rect">
              <a:avLst/>
            </a:prstGeom>
            <a:noFill/>
            <a:ln w="9525">
              <a:noFill/>
              <a:miter lim="800000"/>
              <a:headEnd/>
              <a:tailEnd/>
            </a:ln>
          </p:spPr>
          <p:txBody>
            <a:bodyPr wrap="none" lIns="91432" tIns="45716" rIns="91432" bIns="45716">
              <a:spAutoFit/>
            </a:bodyPr>
            <a:lstStyle/>
            <a:p>
              <a:pPr algn="ctr" eaLnBrk="0" hangingPunct="0"/>
              <a:r>
                <a:rPr lang="en-US" sz="1200" b="1" u="sng" dirty="0"/>
                <a:t>South River Pasture</a:t>
              </a:r>
              <a:br>
                <a:rPr lang="en-US" sz="1200" b="1" u="sng" dirty="0"/>
              </a:br>
              <a:endParaRPr lang="en-US" sz="1200" b="1" u="sng" dirty="0"/>
            </a:p>
          </p:txBody>
        </p:sp>
        <p:sp>
          <p:nvSpPr>
            <p:cNvPr id="52" name="Freeform 84"/>
            <p:cNvSpPr>
              <a:spLocks/>
            </p:cNvSpPr>
            <p:nvPr/>
          </p:nvSpPr>
          <p:spPr bwMode="auto">
            <a:xfrm>
              <a:off x="439779" y="1981201"/>
              <a:ext cx="545390" cy="3067054"/>
            </a:xfrm>
            <a:custGeom>
              <a:avLst/>
              <a:gdLst>
                <a:gd name="T0" fmla="*/ 411 w 635"/>
                <a:gd name="T1" fmla="*/ 0 h 2888"/>
                <a:gd name="T2" fmla="*/ 443 w 635"/>
                <a:gd name="T3" fmla="*/ 256 h 2888"/>
                <a:gd name="T4" fmla="*/ 347 w 635"/>
                <a:gd name="T5" fmla="*/ 472 h 2888"/>
                <a:gd name="T6" fmla="*/ 227 w 635"/>
                <a:gd name="T7" fmla="*/ 672 h 2888"/>
                <a:gd name="T8" fmla="*/ 155 w 635"/>
                <a:gd name="T9" fmla="*/ 888 h 2888"/>
                <a:gd name="T10" fmla="*/ 187 w 635"/>
                <a:gd name="T11" fmla="*/ 1120 h 2888"/>
                <a:gd name="T12" fmla="*/ 83 w 635"/>
                <a:gd name="T13" fmla="*/ 1456 h 2888"/>
                <a:gd name="T14" fmla="*/ 3 w 635"/>
                <a:gd name="T15" fmla="*/ 1680 h 2888"/>
                <a:gd name="T16" fmla="*/ 67 w 635"/>
                <a:gd name="T17" fmla="*/ 1816 h 2888"/>
                <a:gd name="T18" fmla="*/ 83 w 635"/>
                <a:gd name="T19" fmla="*/ 2080 h 2888"/>
                <a:gd name="T20" fmla="*/ 67 w 635"/>
                <a:gd name="T21" fmla="*/ 2424 h 2888"/>
                <a:gd name="T22" fmla="*/ 251 w 635"/>
                <a:gd name="T23" fmla="*/ 2584 h 2888"/>
                <a:gd name="T24" fmla="*/ 379 w 635"/>
                <a:gd name="T25" fmla="*/ 2680 h 2888"/>
                <a:gd name="T26" fmla="*/ 443 w 635"/>
                <a:gd name="T27" fmla="*/ 2760 h 2888"/>
                <a:gd name="T28" fmla="*/ 515 w 635"/>
                <a:gd name="T29" fmla="*/ 2848 h 2888"/>
                <a:gd name="T30" fmla="*/ 635 w 635"/>
                <a:gd name="T31" fmla="*/ 2888 h 28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35"/>
                <a:gd name="T49" fmla="*/ 0 h 2888"/>
                <a:gd name="T50" fmla="*/ 635 w 635"/>
                <a:gd name="T51" fmla="*/ 2888 h 288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35" h="2888">
                  <a:moveTo>
                    <a:pt x="411" y="0"/>
                  </a:moveTo>
                  <a:cubicBezTo>
                    <a:pt x="432" y="88"/>
                    <a:pt x="454" y="177"/>
                    <a:pt x="443" y="256"/>
                  </a:cubicBezTo>
                  <a:cubicBezTo>
                    <a:pt x="432" y="335"/>
                    <a:pt x="383" y="403"/>
                    <a:pt x="347" y="472"/>
                  </a:cubicBezTo>
                  <a:cubicBezTo>
                    <a:pt x="311" y="541"/>
                    <a:pt x="259" y="603"/>
                    <a:pt x="227" y="672"/>
                  </a:cubicBezTo>
                  <a:cubicBezTo>
                    <a:pt x="195" y="741"/>
                    <a:pt x="162" y="813"/>
                    <a:pt x="155" y="888"/>
                  </a:cubicBezTo>
                  <a:cubicBezTo>
                    <a:pt x="148" y="963"/>
                    <a:pt x="199" y="1025"/>
                    <a:pt x="187" y="1120"/>
                  </a:cubicBezTo>
                  <a:cubicBezTo>
                    <a:pt x="175" y="1215"/>
                    <a:pt x="114" y="1363"/>
                    <a:pt x="83" y="1456"/>
                  </a:cubicBezTo>
                  <a:cubicBezTo>
                    <a:pt x="52" y="1549"/>
                    <a:pt x="6" y="1620"/>
                    <a:pt x="3" y="1680"/>
                  </a:cubicBezTo>
                  <a:cubicBezTo>
                    <a:pt x="0" y="1740"/>
                    <a:pt x="54" y="1749"/>
                    <a:pt x="67" y="1816"/>
                  </a:cubicBezTo>
                  <a:cubicBezTo>
                    <a:pt x="80" y="1883"/>
                    <a:pt x="83" y="1979"/>
                    <a:pt x="83" y="2080"/>
                  </a:cubicBezTo>
                  <a:cubicBezTo>
                    <a:pt x="83" y="2181"/>
                    <a:pt x="39" y="2340"/>
                    <a:pt x="67" y="2424"/>
                  </a:cubicBezTo>
                  <a:cubicBezTo>
                    <a:pt x="95" y="2508"/>
                    <a:pt x="199" y="2541"/>
                    <a:pt x="251" y="2584"/>
                  </a:cubicBezTo>
                  <a:cubicBezTo>
                    <a:pt x="303" y="2627"/>
                    <a:pt x="347" y="2651"/>
                    <a:pt x="379" y="2680"/>
                  </a:cubicBezTo>
                  <a:cubicBezTo>
                    <a:pt x="411" y="2709"/>
                    <a:pt x="420" y="2732"/>
                    <a:pt x="443" y="2760"/>
                  </a:cubicBezTo>
                  <a:cubicBezTo>
                    <a:pt x="466" y="2788"/>
                    <a:pt x="483" y="2827"/>
                    <a:pt x="515" y="2848"/>
                  </a:cubicBezTo>
                  <a:cubicBezTo>
                    <a:pt x="547" y="2869"/>
                    <a:pt x="591" y="2878"/>
                    <a:pt x="635" y="2888"/>
                  </a:cubicBezTo>
                </a:path>
              </a:pathLst>
            </a:custGeom>
            <a:noFill/>
            <a:ln w="28575">
              <a:solidFill>
                <a:schemeClr val="accent6">
                  <a:lumMod val="75000"/>
                </a:schemeClr>
              </a:solidFill>
              <a:prstDash val="lgDashDotDot"/>
              <a:round/>
              <a:headEnd/>
              <a:tailEnd/>
            </a:ln>
          </p:spPr>
          <p:txBody>
            <a:bodyPr/>
            <a:lstStyle/>
            <a:p>
              <a:endParaRPr lang="en-US"/>
            </a:p>
          </p:txBody>
        </p:sp>
      </p:grpSp>
      <p:sp>
        <p:nvSpPr>
          <p:cNvPr id="55" name="Oval 54"/>
          <p:cNvSpPr>
            <a:spLocks noChangeArrowheads="1"/>
          </p:cNvSpPr>
          <p:nvPr/>
        </p:nvSpPr>
        <p:spPr bwMode="auto">
          <a:xfrm>
            <a:off x="10055626" y="3910672"/>
            <a:ext cx="93634" cy="93426"/>
          </a:xfrm>
          <a:prstGeom prst="ellipse">
            <a:avLst/>
          </a:prstGeom>
          <a:solidFill>
            <a:srgbClr val="0070C0"/>
          </a:solidFill>
          <a:ln w="9525">
            <a:solidFill>
              <a:schemeClr val="accent6">
                <a:lumMod val="75000"/>
              </a:schemeClr>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solidFill>
                <a:srgbClr val="0070C0"/>
              </a:solidFill>
            </a:endParaRPr>
          </a:p>
        </p:txBody>
      </p:sp>
      <p:sp>
        <p:nvSpPr>
          <p:cNvPr id="56" name="Oval 55"/>
          <p:cNvSpPr>
            <a:spLocks noChangeArrowheads="1"/>
          </p:cNvSpPr>
          <p:nvPr/>
        </p:nvSpPr>
        <p:spPr bwMode="auto">
          <a:xfrm>
            <a:off x="10039747" y="4256344"/>
            <a:ext cx="93634" cy="93426"/>
          </a:xfrm>
          <a:prstGeom prst="ellipse">
            <a:avLst/>
          </a:prstGeom>
          <a:solidFill>
            <a:srgbClr val="0070C0"/>
          </a:solidFill>
          <a:ln w="9525">
            <a:solidFill>
              <a:schemeClr val="accent6">
                <a:lumMod val="75000"/>
              </a:schemeClr>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solidFill>
                <a:srgbClr val="0070C0"/>
              </a:solidFill>
            </a:endParaRPr>
          </a:p>
        </p:txBody>
      </p:sp>
      <p:sp>
        <p:nvSpPr>
          <p:cNvPr id="57" name="Oval 56"/>
          <p:cNvSpPr>
            <a:spLocks noChangeArrowheads="1"/>
          </p:cNvSpPr>
          <p:nvPr/>
        </p:nvSpPr>
        <p:spPr bwMode="auto">
          <a:xfrm>
            <a:off x="10385754" y="4138707"/>
            <a:ext cx="93634" cy="93426"/>
          </a:xfrm>
          <a:prstGeom prst="ellipse">
            <a:avLst/>
          </a:prstGeom>
          <a:solidFill>
            <a:srgbClr val="0070C0"/>
          </a:solidFill>
          <a:ln w="9525">
            <a:solidFill>
              <a:schemeClr val="accent6">
                <a:lumMod val="75000"/>
              </a:schemeClr>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solidFill>
                <a:srgbClr val="0070C0"/>
              </a:solidFill>
            </a:endParaRPr>
          </a:p>
        </p:txBody>
      </p:sp>
      <p:sp>
        <p:nvSpPr>
          <p:cNvPr id="58" name="Oval 57"/>
          <p:cNvSpPr>
            <a:spLocks noChangeArrowheads="1"/>
          </p:cNvSpPr>
          <p:nvPr/>
        </p:nvSpPr>
        <p:spPr bwMode="auto">
          <a:xfrm>
            <a:off x="11175379" y="5598230"/>
            <a:ext cx="93634" cy="93426"/>
          </a:xfrm>
          <a:prstGeom prst="ellipse">
            <a:avLst/>
          </a:prstGeom>
          <a:solidFill>
            <a:srgbClr val="0070C0"/>
          </a:solidFill>
          <a:ln w="9525">
            <a:solidFill>
              <a:schemeClr val="accent6">
                <a:lumMod val="75000"/>
              </a:schemeClr>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solidFill>
                <a:srgbClr val="0070C0"/>
              </a:solidFill>
            </a:endParaRPr>
          </a:p>
        </p:txBody>
      </p:sp>
      <p:graphicFrame>
        <p:nvGraphicFramePr>
          <p:cNvPr id="59" name="Table 58"/>
          <p:cNvGraphicFramePr>
            <a:graphicFrameLocks noGrp="1"/>
          </p:cNvGraphicFramePr>
          <p:nvPr>
            <p:extLst>
              <p:ext uri="{D42A27DB-BD31-4B8C-83A1-F6EECF244321}">
                <p14:modId xmlns:p14="http://schemas.microsoft.com/office/powerpoint/2010/main" val="2416234271"/>
              </p:ext>
            </p:extLst>
          </p:nvPr>
        </p:nvGraphicFramePr>
        <p:xfrm>
          <a:off x="2191660" y="2786901"/>
          <a:ext cx="4746168" cy="3081315"/>
        </p:xfrm>
        <a:graphic>
          <a:graphicData uri="http://schemas.openxmlformats.org/drawingml/2006/table">
            <a:tbl>
              <a:tblPr/>
              <a:tblGrid>
                <a:gridCol w="593271">
                  <a:extLst>
                    <a:ext uri="{9D8B030D-6E8A-4147-A177-3AD203B41FA5}">
                      <a16:colId xmlns:a16="http://schemas.microsoft.com/office/drawing/2014/main" val="20000"/>
                    </a:ext>
                  </a:extLst>
                </a:gridCol>
                <a:gridCol w="593271">
                  <a:extLst>
                    <a:ext uri="{9D8B030D-6E8A-4147-A177-3AD203B41FA5}">
                      <a16:colId xmlns:a16="http://schemas.microsoft.com/office/drawing/2014/main" val="20001"/>
                    </a:ext>
                  </a:extLst>
                </a:gridCol>
                <a:gridCol w="593271">
                  <a:extLst>
                    <a:ext uri="{9D8B030D-6E8A-4147-A177-3AD203B41FA5}">
                      <a16:colId xmlns:a16="http://schemas.microsoft.com/office/drawing/2014/main" val="20002"/>
                    </a:ext>
                  </a:extLst>
                </a:gridCol>
                <a:gridCol w="593271">
                  <a:extLst>
                    <a:ext uri="{9D8B030D-6E8A-4147-A177-3AD203B41FA5}">
                      <a16:colId xmlns:a16="http://schemas.microsoft.com/office/drawing/2014/main" val="20003"/>
                    </a:ext>
                  </a:extLst>
                </a:gridCol>
                <a:gridCol w="593271">
                  <a:extLst>
                    <a:ext uri="{9D8B030D-6E8A-4147-A177-3AD203B41FA5}">
                      <a16:colId xmlns:a16="http://schemas.microsoft.com/office/drawing/2014/main" val="20004"/>
                    </a:ext>
                  </a:extLst>
                </a:gridCol>
                <a:gridCol w="593271">
                  <a:extLst>
                    <a:ext uri="{9D8B030D-6E8A-4147-A177-3AD203B41FA5}">
                      <a16:colId xmlns:a16="http://schemas.microsoft.com/office/drawing/2014/main" val="20005"/>
                    </a:ext>
                  </a:extLst>
                </a:gridCol>
                <a:gridCol w="593271">
                  <a:extLst>
                    <a:ext uri="{9D8B030D-6E8A-4147-A177-3AD203B41FA5}">
                      <a16:colId xmlns:a16="http://schemas.microsoft.com/office/drawing/2014/main" val="20006"/>
                    </a:ext>
                  </a:extLst>
                </a:gridCol>
                <a:gridCol w="593271">
                  <a:extLst>
                    <a:ext uri="{9D8B030D-6E8A-4147-A177-3AD203B41FA5}">
                      <a16:colId xmlns:a16="http://schemas.microsoft.com/office/drawing/2014/main" val="20007"/>
                    </a:ext>
                  </a:extLst>
                </a:gridCol>
              </a:tblGrid>
              <a:tr h="172797">
                <a:tc>
                  <a:txBody>
                    <a:bodyPr/>
                    <a:lstStyle/>
                    <a:p>
                      <a:pPr algn="l" fontAlgn="b"/>
                      <a:endParaRPr lang="en-US" sz="1200" b="0" i="0" u="none" strike="noStrike" dirty="0">
                        <a:solidFill>
                          <a:srgbClr val="000000"/>
                        </a:solidFill>
                        <a:effectLst/>
                        <a:latin typeface="Calibri"/>
                      </a:endParaRPr>
                    </a:p>
                  </a:txBody>
                  <a:tcPr marL="9525" marR="9525" marT="9525" marB="0" anchor="b">
                    <a:lnL>
                      <a:noFill/>
                    </a:lnL>
                    <a:lnR>
                      <a:noFill/>
                    </a:lnR>
                    <a:lnT>
                      <a:noFill/>
                    </a:lnT>
                    <a:lnB>
                      <a:noFill/>
                    </a:lnB>
                  </a:tcPr>
                </a:tc>
                <a:tc gridSpan="6">
                  <a:txBody>
                    <a:bodyPr/>
                    <a:lstStyle/>
                    <a:p>
                      <a:pPr algn="ctr" fontAlgn="b"/>
                      <a:r>
                        <a:rPr lang="en-US" sz="1200" b="1" i="0" u="none" strike="noStrike" dirty="0">
                          <a:solidFill>
                            <a:srgbClr val="000000"/>
                          </a:solidFill>
                          <a:effectLst/>
                          <a:latin typeface="Calibri"/>
                        </a:rPr>
                        <a:t>Deferred Rotation - 1 Herd|3 Pasture</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172797">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gridSpan="6">
                  <a:txBody>
                    <a:bodyPr/>
                    <a:lstStyle/>
                    <a:p>
                      <a:pPr algn="ctr" fontAlgn="b"/>
                      <a:r>
                        <a:rPr lang="en-US" sz="1200" b="0" i="0" u="none" strike="noStrike">
                          <a:solidFill>
                            <a:srgbClr val="000000"/>
                          </a:solidFill>
                          <a:effectLst/>
                          <a:latin typeface="Calibri"/>
                        </a:rPr>
                        <a:t>Months of the Year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2797">
                <a:tc>
                  <a:txBody>
                    <a:bodyPr/>
                    <a:lstStyle/>
                    <a:p>
                      <a:pPr algn="l" fontAlgn="b"/>
                      <a:r>
                        <a:rPr lang="en-US" sz="1200" b="0" i="0" u="none" strike="noStrike" dirty="0">
                          <a:solidFill>
                            <a:srgbClr val="000000"/>
                          </a:solidFill>
                          <a:effectLst/>
                          <a:latin typeface="Calibri"/>
                        </a:rPr>
                        <a:t>Year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2797">
                <a:tc>
                  <a:txBody>
                    <a:bodyPr/>
                    <a:lstStyle/>
                    <a:p>
                      <a:pPr algn="l" fontAlgn="b"/>
                      <a:r>
                        <a:rPr lang="en-US" sz="1200" b="0" i="0" u="none" strike="noStrike">
                          <a:solidFill>
                            <a:srgbClr val="000000"/>
                          </a:solidFill>
                          <a:effectLst/>
                          <a:latin typeface="Calibri"/>
                        </a:rPr>
                        <a:t>North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2797">
                <a:tc>
                  <a:txBody>
                    <a:bodyPr/>
                    <a:lstStyle/>
                    <a:p>
                      <a:pPr algn="l" fontAlgn="b"/>
                      <a:r>
                        <a:rPr lang="en-US" sz="1200" b="0" i="0" u="none" strike="noStrike">
                          <a:solidFill>
                            <a:srgbClr val="000000"/>
                          </a:solidFill>
                          <a:effectLst/>
                          <a:latin typeface="Calibri"/>
                        </a:rPr>
                        <a:t>South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2797">
                <a:tc>
                  <a:txBody>
                    <a:bodyPr/>
                    <a:lstStyle/>
                    <a:p>
                      <a:pPr algn="l" fontAlgn="b"/>
                      <a:r>
                        <a:rPr lang="en-US" sz="1200" b="0" i="0" u="none" strike="noStrike">
                          <a:solidFill>
                            <a:srgbClr val="000000"/>
                          </a:solidFill>
                          <a:effectLst/>
                          <a:latin typeface="Calibri"/>
                        </a:rPr>
                        <a:t>Upland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240">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2797">
                <a:tc>
                  <a:txBody>
                    <a:bodyPr/>
                    <a:lstStyle/>
                    <a:p>
                      <a:pPr algn="l" fontAlgn="b"/>
                      <a:r>
                        <a:rPr lang="en-US" sz="1200" b="0" i="0" u="none" strike="noStrike">
                          <a:solidFill>
                            <a:srgbClr val="000000"/>
                          </a:solidFill>
                          <a:effectLst/>
                          <a:latin typeface="Calibri"/>
                        </a:rPr>
                        <a:t>Year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2797">
                <a:tc>
                  <a:txBody>
                    <a:bodyPr/>
                    <a:lstStyle/>
                    <a:p>
                      <a:pPr algn="l" fontAlgn="b"/>
                      <a:r>
                        <a:rPr lang="en-US" sz="1200" b="0" i="0" u="none" strike="noStrike">
                          <a:solidFill>
                            <a:srgbClr val="000000"/>
                          </a:solidFill>
                          <a:effectLst/>
                          <a:latin typeface="Calibri"/>
                        </a:rPr>
                        <a:t>North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2797">
                <a:tc>
                  <a:txBody>
                    <a:bodyPr/>
                    <a:lstStyle/>
                    <a:p>
                      <a:pPr algn="l" fontAlgn="b"/>
                      <a:r>
                        <a:rPr lang="en-US" sz="1200" b="0" i="0" u="none" strike="noStrike">
                          <a:solidFill>
                            <a:srgbClr val="000000"/>
                          </a:solidFill>
                          <a:effectLst/>
                          <a:latin typeface="Calibri"/>
                        </a:rPr>
                        <a:t>South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2797">
                <a:tc>
                  <a:txBody>
                    <a:bodyPr/>
                    <a:lstStyle/>
                    <a:p>
                      <a:pPr algn="l" fontAlgn="b"/>
                      <a:r>
                        <a:rPr lang="en-US" sz="1200" b="0" i="0" u="none" strike="noStrike">
                          <a:solidFill>
                            <a:srgbClr val="000000"/>
                          </a:solidFill>
                          <a:effectLst/>
                          <a:latin typeface="Calibri"/>
                        </a:rPr>
                        <a:t>Upland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60702">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2797">
                <a:tc>
                  <a:txBody>
                    <a:bodyPr/>
                    <a:lstStyle/>
                    <a:p>
                      <a:pPr algn="l" fontAlgn="b"/>
                      <a:r>
                        <a:rPr lang="en-US" sz="1200" b="0" i="0" u="none" strike="noStrike">
                          <a:solidFill>
                            <a:srgbClr val="000000"/>
                          </a:solidFill>
                          <a:effectLst/>
                          <a:latin typeface="Calibri"/>
                        </a:rPr>
                        <a:t>Year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2797">
                <a:tc>
                  <a:txBody>
                    <a:bodyPr/>
                    <a:lstStyle/>
                    <a:p>
                      <a:pPr algn="l" fontAlgn="b"/>
                      <a:r>
                        <a:rPr lang="en-US" sz="1200" b="0" i="0" u="none" strike="noStrike">
                          <a:solidFill>
                            <a:srgbClr val="000000"/>
                          </a:solidFill>
                          <a:effectLst/>
                          <a:latin typeface="Calibri"/>
                        </a:rPr>
                        <a:t>North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2797">
                <a:tc>
                  <a:txBody>
                    <a:bodyPr/>
                    <a:lstStyle/>
                    <a:p>
                      <a:pPr algn="l" fontAlgn="b"/>
                      <a:r>
                        <a:rPr lang="en-US" sz="1200" b="0" i="0" u="none" strike="noStrike">
                          <a:solidFill>
                            <a:srgbClr val="000000"/>
                          </a:solidFill>
                          <a:effectLst/>
                          <a:latin typeface="Calibri"/>
                        </a:rPr>
                        <a:t>South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2797">
                <a:tc>
                  <a:txBody>
                    <a:bodyPr/>
                    <a:lstStyle/>
                    <a:p>
                      <a:pPr algn="l" fontAlgn="b"/>
                      <a:r>
                        <a:rPr lang="en-US" sz="1200" b="0" i="0" u="none" strike="noStrike">
                          <a:solidFill>
                            <a:srgbClr val="000000"/>
                          </a:solidFill>
                          <a:effectLst/>
                          <a:latin typeface="Calibri"/>
                        </a:rPr>
                        <a:t>Upland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grpSp>
        <p:nvGrpSpPr>
          <p:cNvPr id="60" name="Group 59"/>
          <p:cNvGrpSpPr/>
          <p:nvPr/>
        </p:nvGrpSpPr>
        <p:grpSpPr>
          <a:xfrm>
            <a:off x="2826662" y="3330154"/>
            <a:ext cx="1313193" cy="268252"/>
            <a:chOff x="0" y="0"/>
            <a:chExt cx="1219200" cy="261610"/>
          </a:xfrm>
        </p:grpSpPr>
        <p:sp>
          <p:nvSpPr>
            <p:cNvPr id="61" name="Rounded Rectangle 60"/>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62"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63" name="Group 62"/>
          <p:cNvGrpSpPr/>
          <p:nvPr/>
        </p:nvGrpSpPr>
        <p:grpSpPr>
          <a:xfrm>
            <a:off x="4145296" y="3525568"/>
            <a:ext cx="1316736" cy="260986"/>
            <a:chOff x="0" y="0"/>
            <a:chExt cx="1219200" cy="261610"/>
          </a:xfrm>
        </p:grpSpPr>
        <p:sp>
          <p:nvSpPr>
            <p:cNvPr id="64" name="Rounded Rectangle 63"/>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65"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66" name="Group 65"/>
          <p:cNvGrpSpPr/>
          <p:nvPr/>
        </p:nvGrpSpPr>
        <p:grpSpPr>
          <a:xfrm>
            <a:off x="5475512" y="3706137"/>
            <a:ext cx="1316736" cy="260986"/>
            <a:chOff x="0" y="0"/>
            <a:chExt cx="1219200" cy="261610"/>
          </a:xfrm>
        </p:grpSpPr>
        <p:sp>
          <p:nvSpPr>
            <p:cNvPr id="67" name="Rounded Rectangle 66"/>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68"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69" name="Group 68"/>
          <p:cNvGrpSpPr/>
          <p:nvPr/>
        </p:nvGrpSpPr>
        <p:grpSpPr>
          <a:xfrm>
            <a:off x="5429250" y="4298311"/>
            <a:ext cx="1316736" cy="260986"/>
            <a:chOff x="0" y="0"/>
            <a:chExt cx="1219200" cy="261610"/>
          </a:xfrm>
        </p:grpSpPr>
        <p:sp>
          <p:nvSpPr>
            <p:cNvPr id="70" name="Rounded Rectangle 69"/>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71"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72" name="Group 71"/>
          <p:cNvGrpSpPr/>
          <p:nvPr/>
        </p:nvGrpSpPr>
        <p:grpSpPr>
          <a:xfrm>
            <a:off x="4156878" y="4675288"/>
            <a:ext cx="1316736" cy="260986"/>
            <a:chOff x="0" y="0"/>
            <a:chExt cx="1219200" cy="261610"/>
          </a:xfrm>
        </p:grpSpPr>
        <p:sp>
          <p:nvSpPr>
            <p:cNvPr id="73" name="Rounded Rectangle 72"/>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74"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75" name="Group 74"/>
          <p:cNvGrpSpPr/>
          <p:nvPr/>
        </p:nvGrpSpPr>
        <p:grpSpPr>
          <a:xfrm>
            <a:off x="2823938" y="4481713"/>
            <a:ext cx="1316736" cy="260986"/>
            <a:chOff x="0" y="0"/>
            <a:chExt cx="1219200" cy="261610"/>
          </a:xfrm>
        </p:grpSpPr>
        <p:sp>
          <p:nvSpPr>
            <p:cNvPr id="76" name="Rounded Rectangle 75"/>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77"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78" name="Group 77"/>
          <p:cNvGrpSpPr/>
          <p:nvPr/>
        </p:nvGrpSpPr>
        <p:grpSpPr>
          <a:xfrm>
            <a:off x="2826662" y="5632214"/>
            <a:ext cx="1316736" cy="260986"/>
            <a:chOff x="0" y="0"/>
            <a:chExt cx="1219200" cy="261610"/>
          </a:xfrm>
        </p:grpSpPr>
        <p:sp>
          <p:nvSpPr>
            <p:cNvPr id="79" name="Rounded Rectangle 78"/>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80"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81" name="Group 80"/>
          <p:cNvGrpSpPr/>
          <p:nvPr/>
        </p:nvGrpSpPr>
        <p:grpSpPr>
          <a:xfrm>
            <a:off x="4116268" y="5237874"/>
            <a:ext cx="1316736" cy="260986"/>
            <a:chOff x="0" y="0"/>
            <a:chExt cx="1219200" cy="261610"/>
          </a:xfrm>
        </p:grpSpPr>
        <p:sp>
          <p:nvSpPr>
            <p:cNvPr id="82" name="Rounded Rectangle 81"/>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83"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84" name="Group 83"/>
          <p:cNvGrpSpPr/>
          <p:nvPr/>
        </p:nvGrpSpPr>
        <p:grpSpPr>
          <a:xfrm>
            <a:off x="5475512" y="5431734"/>
            <a:ext cx="1316736" cy="260986"/>
            <a:chOff x="0" y="0"/>
            <a:chExt cx="1219200" cy="261610"/>
          </a:xfrm>
        </p:grpSpPr>
        <p:sp>
          <p:nvSpPr>
            <p:cNvPr id="85" name="Rounded Rectangle 84"/>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86"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87" name="Group 86"/>
          <p:cNvGrpSpPr/>
          <p:nvPr/>
        </p:nvGrpSpPr>
        <p:grpSpPr>
          <a:xfrm>
            <a:off x="2826662" y="3718481"/>
            <a:ext cx="1719072" cy="260986"/>
            <a:chOff x="0" y="0"/>
            <a:chExt cx="1219200" cy="261610"/>
          </a:xfrm>
        </p:grpSpPr>
        <p:sp>
          <p:nvSpPr>
            <p:cNvPr id="88" name="Rounded Rectangle 87"/>
            <p:cNvSpPr/>
            <p:nvPr/>
          </p:nvSpPr>
          <p:spPr bwMode="auto">
            <a:xfrm>
              <a:off x="0" y="62299"/>
              <a:ext cx="1219200" cy="121544"/>
            </a:xfrm>
            <a:prstGeom prst="roundRect">
              <a:avLst/>
            </a:prstGeom>
            <a:solidFill>
              <a:srgbClr val="FFFF00"/>
            </a:solidFill>
            <a:ln w="9525" cap="flat" cmpd="sng" algn="ctr">
              <a:solidFill>
                <a:srgbClr val="FFC00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89" name="TextBox 7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Deferred</a:t>
              </a:r>
              <a:endParaRPr lang="en-US" sz="1200" dirty="0">
                <a:effectLst/>
                <a:latin typeface="Times New Roman"/>
                <a:ea typeface="Times New Roman"/>
              </a:endParaRPr>
            </a:p>
          </p:txBody>
        </p:sp>
      </p:grpSp>
      <p:grpSp>
        <p:nvGrpSpPr>
          <p:cNvPr id="90" name="Group 89"/>
          <p:cNvGrpSpPr/>
          <p:nvPr/>
        </p:nvGrpSpPr>
        <p:grpSpPr>
          <a:xfrm>
            <a:off x="2823940" y="4290594"/>
            <a:ext cx="1719072" cy="260986"/>
            <a:chOff x="0" y="0"/>
            <a:chExt cx="1219200" cy="261610"/>
          </a:xfrm>
        </p:grpSpPr>
        <p:sp>
          <p:nvSpPr>
            <p:cNvPr id="91" name="Rounded Rectangle 90"/>
            <p:cNvSpPr/>
            <p:nvPr/>
          </p:nvSpPr>
          <p:spPr bwMode="auto">
            <a:xfrm>
              <a:off x="0" y="62299"/>
              <a:ext cx="1219200" cy="121544"/>
            </a:xfrm>
            <a:prstGeom prst="roundRect">
              <a:avLst/>
            </a:prstGeom>
            <a:solidFill>
              <a:srgbClr val="FFFF00"/>
            </a:solidFill>
            <a:ln w="9525" cap="flat" cmpd="sng" algn="ctr">
              <a:solidFill>
                <a:srgbClr val="FFC00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92" name="TextBox 7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Deferred</a:t>
              </a:r>
              <a:endParaRPr lang="en-US" sz="1200" dirty="0">
                <a:effectLst/>
                <a:latin typeface="Times New Roman"/>
                <a:ea typeface="Times New Roman"/>
              </a:endParaRPr>
            </a:p>
          </p:txBody>
        </p:sp>
      </p:grpSp>
      <p:grpSp>
        <p:nvGrpSpPr>
          <p:cNvPr id="93" name="Group 92"/>
          <p:cNvGrpSpPr/>
          <p:nvPr/>
        </p:nvGrpSpPr>
        <p:grpSpPr>
          <a:xfrm>
            <a:off x="2836920" y="5435793"/>
            <a:ext cx="1719072" cy="260986"/>
            <a:chOff x="0" y="0"/>
            <a:chExt cx="1219200" cy="261610"/>
          </a:xfrm>
        </p:grpSpPr>
        <p:sp>
          <p:nvSpPr>
            <p:cNvPr id="94" name="Rounded Rectangle 93"/>
            <p:cNvSpPr/>
            <p:nvPr/>
          </p:nvSpPr>
          <p:spPr bwMode="auto">
            <a:xfrm>
              <a:off x="0" y="62299"/>
              <a:ext cx="1219200" cy="121544"/>
            </a:xfrm>
            <a:prstGeom prst="roundRect">
              <a:avLst/>
            </a:prstGeom>
            <a:solidFill>
              <a:srgbClr val="FFFF00"/>
            </a:solidFill>
            <a:ln w="9525" cap="flat" cmpd="sng" algn="ctr">
              <a:solidFill>
                <a:srgbClr val="FFC00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95" name="TextBox 7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Deferred</a:t>
              </a:r>
              <a:endParaRPr lang="en-US" sz="1200" dirty="0">
                <a:effectLst/>
                <a:latin typeface="Times New Roman"/>
                <a:ea typeface="Times New Roman"/>
              </a:endParaRPr>
            </a:p>
          </p:txBody>
        </p:sp>
      </p:grpSp>
      <p:pic>
        <p:nvPicPr>
          <p:cNvPr id="5" name="Audio 4">
            <a:hlinkClick r:id="" action="ppaction://media"/>
            <a:extLst>
              <a:ext uri="{FF2B5EF4-FFF2-40B4-BE49-F238E27FC236}">
                <a16:creationId xmlns:a16="http://schemas.microsoft.com/office/drawing/2014/main" id="{7209A31E-8396-4087-AD37-C436C978CA2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279306889"/>
      </p:ext>
    </p:extLst>
  </p:cSld>
  <p:clrMapOvr>
    <a:masterClrMapping/>
  </p:clrMapOvr>
  <mc:AlternateContent xmlns:mc="http://schemas.openxmlformats.org/markup-compatibility/2006">
    <mc:Choice xmlns:p14="http://schemas.microsoft.com/office/powerpoint/2010/main" Requires="p14">
      <p:transition spd="slow" p14:dur="2000" advTm="49757"/>
    </mc:Choice>
    <mc:Fallback>
      <p:transition spd="slow" advTm="497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Basic Grazing Systems</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5086" y="1291775"/>
            <a:ext cx="11263085" cy="1261884"/>
          </a:xfrm>
          <a:prstGeom prst="rect">
            <a:avLst/>
          </a:prstGeom>
          <a:noFill/>
        </p:spPr>
        <p:txBody>
          <a:bodyPr wrap="square" rtlCol="0">
            <a:spAutoFit/>
          </a:bodyPr>
          <a:lstStyle/>
          <a:p>
            <a:r>
              <a:rPr lang="en-US" sz="2800" b="1" dirty="0"/>
              <a:t>Deferred Rotation: </a:t>
            </a:r>
            <a:r>
              <a:rPr lang="en-US" sz="2400" dirty="0"/>
              <a:t>Do not graze at least one pasture until after it has set seed (</a:t>
            </a:r>
            <a:r>
              <a:rPr lang="en-US" sz="2400" i="1" dirty="0"/>
              <a:t>defer</a:t>
            </a:r>
            <a:r>
              <a:rPr lang="en-US" sz="2400" dirty="0"/>
              <a:t>).  In subsequent years, change the pasture deferred so the deferment is rotated among all the pastures over years.  </a:t>
            </a:r>
          </a:p>
        </p:txBody>
      </p:sp>
      <p:sp>
        <p:nvSpPr>
          <p:cNvPr id="111" name="TextBox 110"/>
          <p:cNvSpPr txBox="1"/>
          <p:nvPr/>
        </p:nvSpPr>
        <p:spPr>
          <a:xfrm>
            <a:off x="595086" y="2625695"/>
            <a:ext cx="3747058" cy="646331"/>
          </a:xfrm>
          <a:prstGeom prst="rect">
            <a:avLst/>
          </a:prstGeom>
          <a:noFill/>
        </p:spPr>
        <p:txBody>
          <a:bodyPr wrap="square" rtlCol="0">
            <a:spAutoFit/>
          </a:bodyPr>
          <a:lstStyle/>
          <a:p>
            <a:pPr algn="ctr"/>
            <a:r>
              <a:rPr lang="en-US" sz="3600" b="1" dirty="0">
                <a:solidFill>
                  <a:schemeClr val="accent1">
                    <a:lumMod val="75000"/>
                  </a:schemeClr>
                </a:solidFill>
              </a:rPr>
              <a:t>Pros/Cons?</a:t>
            </a:r>
          </a:p>
        </p:txBody>
      </p:sp>
      <p:sp>
        <p:nvSpPr>
          <p:cNvPr id="112" name="TextBox 111"/>
          <p:cNvSpPr txBox="1"/>
          <p:nvPr/>
        </p:nvSpPr>
        <p:spPr>
          <a:xfrm>
            <a:off x="1625599" y="3344062"/>
            <a:ext cx="9033754" cy="2677656"/>
          </a:xfrm>
          <a:prstGeom prst="rect">
            <a:avLst/>
          </a:prstGeom>
          <a:noFill/>
        </p:spPr>
        <p:txBody>
          <a:bodyPr wrap="square" rtlCol="0">
            <a:spAutoFit/>
          </a:bodyPr>
          <a:lstStyle/>
          <a:p>
            <a:pPr marL="342900" indent="-342900">
              <a:buClr>
                <a:schemeClr val="accent2">
                  <a:lumMod val="50000"/>
                </a:schemeClr>
              </a:buClr>
              <a:buFont typeface="Arial Black" panose="020B0A04020102020204" pitchFamily="34" charset="0"/>
              <a:buChar char="+"/>
            </a:pPr>
            <a:r>
              <a:rPr lang="en-US" sz="2400" dirty="0"/>
              <a:t>Rangeland condition can improve because pastures are occasionally not grazed when they are most sensitive to grazing.  </a:t>
            </a:r>
          </a:p>
          <a:p>
            <a:endParaRPr lang="en-US" sz="2400" dirty="0"/>
          </a:p>
          <a:p>
            <a:pPr marL="342900" indent="-342900">
              <a:buClr>
                <a:srgbClr val="FF0000"/>
              </a:buClr>
              <a:buFont typeface="Arial Black" panose="020B0A04020102020204" pitchFamily="34" charset="0"/>
              <a:buChar char="―"/>
            </a:pPr>
            <a:r>
              <a:rPr lang="en-US" sz="2400" dirty="0"/>
              <a:t>Can reduce animal performance a little because animal opportunity to choose among plants and places is restricted.</a:t>
            </a:r>
          </a:p>
          <a:p>
            <a:pPr marL="342900" indent="-342900">
              <a:buClr>
                <a:srgbClr val="FF0000"/>
              </a:buClr>
              <a:buFont typeface="Arial Black" panose="020B0A04020102020204" pitchFamily="34" charset="0"/>
              <a:buChar char="―"/>
            </a:pPr>
            <a:endParaRPr lang="en-US" sz="2400" dirty="0"/>
          </a:p>
          <a:p>
            <a:pPr marL="342900" indent="-342900">
              <a:buClr>
                <a:srgbClr val="FF0000"/>
              </a:buClr>
              <a:buFont typeface="Arial Black" panose="020B0A04020102020204" pitchFamily="34" charset="0"/>
              <a:buChar char="―"/>
            </a:pPr>
            <a:r>
              <a:rPr lang="en-US" sz="2400" dirty="0"/>
              <a:t>Requires more fencing and management.</a:t>
            </a:r>
          </a:p>
        </p:txBody>
      </p:sp>
      <p:pic>
        <p:nvPicPr>
          <p:cNvPr id="5" name="Audio 4">
            <a:hlinkClick r:id="" action="ppaction://media"/>
            <a:extLst>
              <a:ext uri="{FF2B5EF4-FFF2-40B4-BE49-F238E27FC236}">
                <a16:creationId xmlns:a16="http://schemas.microsoft.com/office/drawing/2014/main" id="{90C5FC6A-AAE5-446D-A365-0E655620C0B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633200" y="6299200"/>
            <a:ext cx="406400" cy="406400"/>
          </a:xfrm>
          <a:prstGeom prst="rect">
            <a:avLst/>
          </a:prstGeom>
        </p:spPr>
      </p:pic>
    </p:spTree>
    <p:custDataLst>
      <p:tags r:id="rId1"/>
    </p:custDataLst>
    <p:extLst>
      <p:ext uri="{BB962C8B-B14F-4D97-AF65-F5344CB8AC3E}">
        <p14:creationId xmlns:p14="http://schemas.microsoft.com/office/powerpoint/2010/main" val="2344084068"/>
      </p:ext>
    </p:extLst>
  </p:cSld>
  <p:clrMapOvr>
    <a:masterClrMapping/>
  </p:clrMapOvr>
  <mc:AlternateContent xmlns:mc="http://schemas.openxmlformats.org/markup-compatibility/2006">
    <mc:Choice xmlns:p14="http://schemas.microsoft.com/office/powerpoint/2010/main" Requires="p14">
      <p:transition spd="slow" p14:dur="2000" advTm="75813"/>
    </mc:Choice>
    <mc:Fallback>
      <p:transition spd="slow" advTm="758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Basic Grazing Systems</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5086" y="1291775"/>
            <a:ext cx="11263085" cy="892552"/>
          </a:xfrm>
          <a:prstGeom prst="rect">
            <a:avLst/>
          </a:prstGeom>
          <a:noFill/>
        </p:spPr>
        <p:txBody>
          <a:bodyPr wrap="square" rtlCol="0">
            <a:spAutoFit/>
          </a:bodyPr>
          <a:lstStyle/>
          <a:p>
            <a:r>
              <a:rPr lang="en-US" sz="2800" b="1" dirty="0"/>
              <a:t>Rest Rotation: </a:t>
            </a:r>
            <a:r>
              <a:rPr lang="en-US" sz="2400" dirty="0"/>
              <a:t>Do not graze at least one pasture for a whole year (</a:t>
            </a:r>
            <a:r>
              <a:rPr lang="en-US" sz="2400" i="1" dirty="0"/>
              <a:t>rest</a:t>
            </a:r>
            <a:r>
              <a:rPr lang="en-US" sz="2400" dirty="0"/>
              <a:t>).  In subsequent years, change the pasture rested so rest is rotated among all the pastures.  </a:t>
            </a:r>
          </a:p>
        </p:txBody>
      </p:sp>
      <p:grpSp>
        <p:nvGrpSpPr>
          <p:cNvPr id="5" name="Group 750"/>
          <p:cNvGrpSpPr>
            <a:grpSpLocks/>
          </p:cNvGrpSpPr>
          <p:nvPr/>
        </p:nvGrpSpPr>
        <p:grpSpPr bwMode="auto">
          <a:xfrm>
            <a:off x="457200" y="2579529"/>
            <a:ext cx="5160963" cy="2971800"/>
            <a:chOff x="384" y="864"/>
            <a:chExt cx="3251" cy="1872"/>
          </a:xfrm>
        </p:grpSpPr>
        <p:sp>
          <p:nvSpPr>
            <p:cNvPr id="6" name="Freeform 40"/>
            <p:cNvSpPr>
              <a:spLocks/>
            </p:cNvSpPr>
            <p:nvPr/>
          </p:nvSpPr>
          <p:spPr bwMode="auto">
            <a:xfrm>
              <a:off x="384" y="1068"/>
              <a:ext cx="3216" cy="878"/>
            </a:xfrm>
            <a:custGeom>
              <a:avLst/>
              <a:gdLst>
                <a:gd name="T0" fmla="*/ 0 w 3519"/>
                <a:gd name="T1" fmla="*/ 456 h 878"/>
                <a:gd name="T2" fmla="*/ 94 w 3519"/>
                <a:gd name="T3" fmla="*/ 450 h 878"/>
                <a:gd name="T4" fmla="*/ 318 w 3519"/>
                <a:gd name="T5" fmla="*/ 510 h 878"/>
                <a:gd name="T6" fmla="*/ 431 w 3519"/>
                <a:gd name="T7" fmla="*/ 672 h 878"/>
                <a:gd name="T8" fmla="*/ 706 w 3519"/>
                <a:gd name="T9" fmla="*/ 756 h 878"/>
                <a:gd name="T10" fmla="*/ 1001 w 3519"/>
                <a:gd name="T11" fmla="*/ 869 h 878"/>
                <a:gd name="T12" fmla="*/ 1273 w 3519"/>
                <a:gd name="T13" fmla="*/ 812 h 878"/>
                <a:gd name="T14" fmla="*/ 1608 w 3519"/>
                <a:gd name="T15" fmla="*/ 840 h 878"/>
                <a:gd name="T16" fmla="*/ 1764 w 3519"/>
                <a:gd name="T17" fmla="*/ 774 h 878"/>
                <a:gd name="T18" fmla="*/ 1836 w 3519"/>
                <a:gd name="T19" fmla="*/ 636 h 878"/>
                <a:gd name="T20" fmla="*/ 2046 w 3519"/>
                <a:gd name="T21" fmla="*/ 576 h 878"/>
                <a:gd name="T22" fmla="*/ 2250 w 3519"/>
                <a:gd name="T23" fmla="*/ 612 h 878"/>
                <a:gd name="T24" fmla="*/ 2404 w 3519"/>
                <a:gd name="T25" fmla="*/ 532 h 878"/>
                <a:gd name="T26" fmla="*/ 2544 w 3519"/>
                <a:gd name="T27" fmla="*/ 577 h 878"/>
                <a:gd name="T28" fmla="*/ 2652 w 3519"/>
                <a:gd name="T29" fmla="*/ 456 h 878"/>
                <a:gd name="T30" fmla="*/ 2758 w 3519"/>
                <a:gd name="T31" fmla="*/ 402 h 878"/>
                <a:gd name="T32" fmla="*/ 2908 w 3519"/>
                <a:gd name="T33" fmla="*/ 414 h 878"/>
                <a:gd name="T34" fmla="*/ 2995 w 3519"/>
                <a:gd name="T35" fmla="*/ 330 h 878"/>
                <a:gd name="T36" fmla="*/ 3176 w 3519"/>
                <a:gd name="T37" fmla="*/ 258 h 878"/>
                <a:gd name="T38" fmla="*/ 3276 w 3519"/>
                <a:gd name="T39" fmla="*/ 96 h 878"/>
                <a:gd name="T40" fmla="*/ 3519 w 3519"/>
                <a:gd name="T41" fmla="*/ 0 h 87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19"/>
                <a:gd name="T64" fmla="*/ 0 h 878"/>
                <a:gd name="T65" fmla="*/ 3519 w 3519"/>
                <a:gd name="T66" fmla="*/ 878 h 87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19" h="878">
                  <a:moveTo>
                    <a:pt x="0" y="456"/>
                  </a:moveTo>
                  <a:cubicBezTo>
                    <a:pt x="16" y="455"/>
                    <a:pt x="41" y="441"/>
                    <a:pt x="94" y="450"/>
                  </a:cubicBezTo>
                  <a:cubicBezTo>
                    <a:pt x="147" y="459"/>
                    <a:pt x="262" y="473"/>
                    <a:pt x="318" y="510"/>
                  </a:cubicBezTo>
                  <a:cubicBezTo>
                    <a:pt x="374" y="547"/>
                    <a:pt x="366" y="631"/>
                    <a:pt x="431" y="672"/>
                  </a:cubicBezTo>
                  <a:cubicBezTo>
                    <a:pt x="495" y="713"/>
                    <a:pt x="611" y="723"/>
                    <a:pt x="706" y="756"/>
                  </a:cubicBezTo>
                  <a:cubicBezTo>
                    <a:pt x="801" y="789"/>
                    <a:pt x="907" y="860"/>
                    <a:pt x="1001" y="869"/>
                  </a:cubicBezTo>
                  <a:cubicBezTo>
                    <a:pt x="1096" y="878"/>
                    <a:pt x="1172" y="817"/>
                    <a:pt x="1273" y="812"/>
                  </a:cubicBezTo>
                  <a:cubicBezTo>
                    <a:pt x="1374" y="807"/>
                    <a:pt x="1526" y="846"/>
                    <a:pt x="1608" y="840"/>
                  </a:cubicBezTo>
                  <a:cubicBezTo>
                    <a:pt x="1690" y="834"/>
                    <a:pt x="1726" y="808"/>
                    <a:pt x="1764" y="774"/>
                  </a:cubicBezTo>
                  <a:cubicBezTo>
                    <a:pt x="1802" y="740"/>
                    <a:pt x="1789" y="669"/>
                    <a:pt x="1836" y="636"/>
                  </a:cubicBezTo>
                  <a:cubicBezTo>
                    <a:pt x="1883" y="603"/>
                    <a:pt x="1977" y="580"/>
                    <a:pt x="2046" y="576"/>
                  </a:cubicBezTo>
                  <a:cubicBezTo>
                    <a:pt x="2115" y="572"/>
                    <a:pt x="2190" y="619"/>
                    <a:pt x="2250" y="612"/>
                  </a:cubicBezTo>
                  <a:cubicBezTo>
                    <a:pt x="2310" y="605"/>
                    <a:pt x="2355" y="538"/>
                    <a:pt x="2404" y="532"/>
                  </a:cubicBezTo>
                  <a:cubicBezTo>
                    <a:pt x="2453" y="526"/>
                    <a:pt x="2502" y="590"/>
                    <a:pt x="2544" y="577"/>
                  </a:cubicBezTo>
                  <a:cubicBezTo>
                    <a:pt x="2585" y="564"/>
                    <a:pt x="2616" y="485"/>
                    <a:pt x="2652" y="456"/>
                  </a:cubicBezTo>
                  <a:cubicBezTo>
                    <a:pt x="2687" y="427"/>
                    <a:pt x="2715" y="409"/>
                    <a:pt x="2758" y="402"/>
                  </a:cubicBezTo>
                  <a:cubicBezTo>
                    <a:pt x="2800" y="395"/>
                    <a:pt x="2868" y="426"/>
                    <a:pt x="2908" y="414"/>
                  </a:cubicBezTo>
                  <a:cubicBezTo>
                    <a:pt x="2947" y="402"/>
                    <a:pt x="2950" y="356"/>
                    <a:pt x="2995" y="330"/>
                  </a:cubicBezTo>
                  <a:cubicBezTo>
                    <a:pt x="3040" y="304"/>
                    <a:pt x="3129" y="297"/>
                    <a:pt x="3176" y="258"/>
                  </a:cubicBezTo>
                  <a:cubicBezTo>
                    <a:pt x="3223" y="219"/>
                    <a:pt x="3218" y="139"/>
                    <a:pt x="3276" y="96"/>
                  </a:cubicBezTo>
                  <a:cubicBezTo>
                    <a:pt x="3333" y="53"/>
                    <a:pt x="3468" y="20"/>
                    <a:pt x="3519" y="0"/>
                  </a:cubicBezTo>
                </a:path>
              </a:pathLst>
            </a:custGeom>
            <a:noFill/>
            <a:ln w="28575">
              <a:solidFill>
                <a:schemeClr val="accent6">
                  <a:lumMod val="75000"/>
                </a:schemeClr>
              </a:solidFill>
              <a:prstDash val="lgDashDotDot"/>
              <a:round/>
              <a:headEnd/>
              <a:tailEnd/>
            </a:ln>
          </p:spPr>
          <p:txBody>
            <a:bodyPr/>
            <a:lstStyle/>
            <a:p>
              <a:endParaRPr lang="en-US"/>
            </a:p>
          </p:txBody>
        </p:sp>
        <p:sp>
          <p:nvSpPr>
            <p:cNvPr id="7" name="Text Box 41"/>
            <p:cNvSpPr txBox="1">
              <a:spLocks noChangeArrowheads="1"/>
            </p:cNvSpPr>
            <p:nvPr/>
          </p:nvSpPr>
          <p:spPr bwMode="auto">
            <a:xfrm>
              <a:off x="528" y="2388"/>
              <a:ext cx="569" cy="252"/>
            </a:xfrm>
            <a:prstGeom prst="rect">
              <a:avLst/>
            </a:prstGeom>
            <a:noFill/>
            <a:ln w="9525">
              <a:noFill/>
              <a:miter lim="800000"/>
              <a:headEnd/>
              <a:tailEnd/>
            </a:ln>
          </p:spPr>
          <p:txBody>
            <a:bodyPr wrap="none" lIns="91432" tIns="45716" rIns="91432" bIns="45716">
              <a:spAutoFit/>
            </a:bodyPr>
            <a:lstStyle/>
            <a:p>
              <a:pPr eaLnBrk="0" hangingPunct="0">
                <a:spcBef>
                  <a:spcPct val="50000"/>
                </a:spcBef>
              </a:pPr>
              <a:r>
                <a:rPr lang="en-US" sz="1000" u="sng" dirty="0"/>
                <a:t>Creek Pasture</a:t>
              </a:r>
              <a:br>
                <a:rPr lang="en-US" sz="1000" dirty="0"/>
              </a:br>
              <a:endParaRPr lang="en-US" sz="1000" dirty="0"/>
            </a:p>
          </p:txBody>
        </p:sp>
        <p:sp>
          <p:nvSpPr>
            <p:cNvPr id="8" name="Text Box 42"/>
            <p:cNvSpPr txBox="1">
              <a:spLocks noChangeArrowheads="1"/>
            </p:cNvSpPr>
            <p:nvPr/>
          </p:nvSpPr>
          <p:spPr bwMode="auto">
            <a:xfrm>
              <a:off x="2636" y="948"/>
              <a:ext cx="590" cy="252"/>
            </a:xfrm>
            <a:prstGeom prst="rect">
              <a:avLst/>
            </a:prstGeom>
            <a:noFill/>
            <a:ln w="9525">
              <a:noFill/>
              <a:miter lim="800000"/>
              <a:headEnd/>
              <a:tailEnd/>
            </a:ln>
          </p:spPr>
          <p:txBody>
            <a:bodyPr wrap="none" lIns="91432" tIns="45716" rIns="91432" bIns="45716">
              <a:spAutoFit/>
            </a:bodyPr>
            <a:lstStyle/>
            <a:p>
              <a:pPr eaLnBrk="0" hangingPunct="0">
                <a:spcBef>
                  <a:spcPct val="50000"/>
                </a:spcBef>
              </a:pPr>
              <a:r>
                <a:rPr lang="en-US" sz="1000" u="sng" dirty="0"/>
                <a:t>Spring Pasture</a:t>
              </a:r>
              <a:br>
                <a:rPr lang="en-US" sz="1000" u="sng" dirty="0"/>
              </a:br>
              <a:endParaRPr lang="en-US" sz="1000" dirty="0"/>
            </a:p>
          </p:txBody>
        </p:sp>
        <p:sp>
          <p:nvSpPr>
            <p:cNvPr id="9" name="AutoShape 47"/>
            <p:cNvSpPr>
              <a:spLocks noChangeArrowheads="1"/>
            </p:cNvSpPr>
            <p:nvPr/>
          </p:nvSpPr>
          <p:spPr bwMode="auto">
            <a:xfrm>
              <a:off x="586" y="1626"/>
              <a:ext cx="96" cy="45"/>
            </a:xfrm>
            <a:prstGeom prst="roundRect">
              <a:avLst>
                <a:gd name="adj" fmla="val 16667"/>
              </a:avLst>
            </a:prstGeom>
            <a:solidFill>
              <a:srgbClr val="FFFF00"/>
            </a:solidFill>
            <a:ln w="9525">
              <a:solidFill>
                <a:schemeClr val="tx1"/>
              </a:solidFill>
              <a:round/>
              <a:headEnd/>
              <a:tailEnd/>
            </a:ln>
          </p:spPr>
          <p:txBody>
            <a:bodyPr wrap="none" anchor="ctr"/>
            <a:lstStyle/>
            <a:p>
              <a:endParaRPr lang="en-US"/>
            </a:p>
          </p:txBody>
        </p:sp>
        <p:sp>
          <p:nvSpPr>
            <p:cNvPr id="10" name="Freeform 49"/>
            <p:cNvSpPr>
              <a:spLocks/>
            </p:cNvSpPr>
            <p:nvPr/>
          </p:nvSpPr>
          <p:spPr bwMode="auto">
            <a:xfrm>
              <a:off x="459" y="1680"/>
              <a:ext cx="1965" cy="1008"/>
            </a:xfrm>
            <a:custGeom>
              <a:avLst/>
              <a:gdLst>
                <a:gd name="T0" fmla="*/ 1965 w 1965"/>
                <a:gd name="T1" fmla="*/ 576 h 1008"/>
                <a:gd name="T2" fmla="*/ 1865 w 1965"/>
                <a:gd name="T3" fmla="*/ 991 h 1008"/>
                <a:gd name="T4" fmla="*/ 730 w 1965"/>
                <a:gd name="T5" fmla="*/ 975 h 1008"/>
                <a:gd name="T6" fmla="*/ 262 w 1965"/>
                <a:gd name="T7" fmla="*/ 1000 h 1008"/>
                <a:gd name="T8" fmla="*/ 44 w 1965"/>
                <a:gd name="T9" fmla="*/ 1008 h 1008"/>
                <a:gd name="T10" fmla="*/ 56 w 1965"/>
                <a:gd name="T11" fmla="*/ 785 h 1008"/>
                <a:gd name="T12" fmla="*/ 75 w 1965"/>
                <a:gd name="T13" fmla="*/ 215 h 1008"/>
                <a:gd name="T14" fmla="*/ 0 w 1965"/>
                <a:gd name="T15" fmla="*/ 0 h 1008"/>
                <a:gd name="T16" fmla="*/ 349 w 1965"/>
                <a:gd name="T17" fmla="*/ 66 h 1008"/>
                <a:gd name="T18" fmla="*/ 1347 w 1965"/>
                <a:gd name="T19" fmla="*/ 132 h 1008"/>
                <a:gd name="T20" fmla="*/ 1917 w 1965"/>
                <a:gd name="T21" fmla="*/ 84 h 1008"/>
                <a:gd name="T22" fmla="*/ 1959 w 1965"/>
                <a:gd name="T23" fmla="*/ 582 h 10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65"/>
                <a:gd name="T37" fmla="*/ 0 h 1008"/>
                <a:gd name="T38" fmla="*/ 1965 w 1965"/>
                <a:gd name="T39" fmla="*/ 1008 h 100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65" h="1008">
                  <a:moveTo>
                    <a:pt x="1965" y="576"/>
                  </a:moveTo>
                  <a:lnTo>
                    <a:pt x="1865" y="991"/>
                  </a:lnTo>
                  <a:lnTo>
                    <a:pt x="730" y="975"/>
                  </a:lnTo>
                  <a:lnTo>
                    <a:pt x="262" y="1000"/>
                  </a:lnTo>
                  <a:lnTo>
                    <a:pt x="44" y="1008"/>
                  </a:lnTo>
                  <a:lnTo>
                    <a:pt x="56" y="785"/>
                  </a:lnTo>
                  <a:lnTo>
                    <a:pt x="75" y="215"/>
                  </a:lnTo>
                  <a:lnTo>
                    <a:pt x="0" y="0"/>
                  </a:lnTo>
                  <a:lnTo>
                    <a:pt x="349" y="66"/>
                  </a:lnTo>
                  <a:lnTo>
                    <a:pt x="1347" y="132"/>
                  </a:lnTo>
                  <a:lnTo>
                    <a:pt x="1917" y="84"/>
                  </a:lnTo>
                  <a:lnTo>
                    <a:pt x="1959" y="582"/>
                  </a:lnTo>
                </a:path>
              </a:pathLst>
            </a:custGeom>
            <a:noFill/>
            <a:ln w="12700">
              <a:solidFill>
                <a:schemeClr val="tx1"/>
              </a:solidFill>
              <a:round/>
              <a:headEnd/>
              <a:tailEnd/>
            </a:ln>
          </p:spPr>
          <p:txBody>
            <a:bodyPr/>
            <a:lstStyle/>
            <a:p>
              <a:endParaRPr lang="en-US"/>
            </a:p>
          </p:txBody>
        </p:sp>
        <p:sp>
          <p:nvSpPr>
            <p:cNvPr id="11" name="Freeform 50"/>
            <p:cNvSpPr>
              <a:spLocks/>
            </p:cNvSpPr>
            <p:nvPr/>
          </p:nvSpPr>
          <p:spPr bwMode="auto">
            <a:xfrm>
              <a:off x="2292" y="900"/>
              <a:ext cx="1162" cy="1836"/>
            </a:xfrm>
            <a:custGeom>
              <a:avLst/>
              <a:gdLst>
                <a:gd name="T0" fmla="*/ 72 w 1162"/>
                <a:gd name="T1" fmla="*/ 1656 h 1836"/>
                <a:gd name="T2" fmla="*/ 96 w 1162"/>
                <a:gd name="T3" fmla="*/ 1746 h 1836"/>
                <a:gd name="T4" fmla="*/ 164 w 1162"/>
                <a:gd name="T5" fmla="*/ 1836 h 1836"/>
                <a:gd name="T6" fmla="*/ 1150 w 1162"/>
                <a:gd name="T7" fmla="*/ 1797 h 1836"/>
                <a:gd name="T8" fmla="*/ 1162 w 1162"/>
                <a:gd name="T9" fmla="*/ 683 h 1836"/>
                <a:gd name="T10" fmla="*/ 1112 w 1162"/>
                <a:gd name="T11" fmla="*/ 666 h 1836"/>
                <a:gd name="T12" fmla="*/ 1062 w 1162"/>
                <a:gd name="T13" fmla="*/ 683 h 1836"/>
                <a:gd name="T14" fmla="*/ 1056 w 1162"/>
                <a:gd name="T15" fmla="*/ 621 h 1836"/>
                <a:gd name="T16" fmla="*/ 1050 w 1162"/>
                <a:gd name="T17" fmla="*/ 498 h 1836"/>
                <a:gd name="T18" fmla="*/ 1125 w 1162"/>
                <a:gd name="T19" fmla="*/ 476 h 1836"/>
                <a:gd name="T20" fmla="*/ 1131 w 1162"/>
                <a:gd name="T21" fmla="*/ 50 h 1836"/>
                <a:gd name="T22" fmla="*/ 180 w 1162"/>
                <a:gd name="T23" fmla="*/ 67 h 1836"/>
                <a:gd name="T24" fmla="*/ 0 w 1162"/>
                <a:gd name="T25" fmla="*/ 0 h 18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62"/>
                <a:gd name="T40" fmla="*/ 0 h 1836"/>
                <a:gd name="T41" fmla="*/ 1162 w 1162"/>
                <a:gd name="T42" fmla="*/ 1836 h 18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62" h="1836">
                  <a:moveTo>
                    <a:pt x="72" y="1656"/>
                  </a:moveTo>
                  <a:lnTo>
                    <a:pt x="96" y="1746"/>
                  </a:lnTo>
                  <a:lnTo>
                    <a:pt x="164" y="1836"/>
                  </a:lnTo>
                  <a:lnTo>
                    <a:pt x="1150" y="1797"/>
                  </a:lnTo>
                  <a:lnTo>
                    <a:pt x="1162" y="683"/>
                  </a:lnTo>
                  <a:lnTo>
                    <a:pt x="1112" y="666"/>
                  </a:lnTo>
                  <a:lnTo>
                    <a:pt x="1062" y="683"/>
                  </a:lnTo>
                  <a:lnTo>
                    <a:pt x="1056" y="621"/>
                  </a:lnTo>
                  <a:lnTo>
                    <a:pt x="1050" y="498"/>
                  </a:lnTo>
                  <a:lnTo>
                    <a:pt x="1125" y="476"/>
                  </a:lnTo>
                  <a:lnTo>
                    <a:pt x="1131" y="50"/>
                  </a:lnTo>
                  <a:lnTo>
                    <a:pt x="180" y="67"/>
                  </a:lnTo>
                  <a:lnTo>
                    <a:pt x="0" y="0"/>
                  </a:lnTo>
                </a:path>
              </a:pathLst>
            </a:custGeom>
            <a:noFill/>
            <a:ln w="12700">
              <a:solidFill>
                <a:schemeClr val="tx1"/>
              </a:solidFill>
              <a:round/>
              <a:headEnd/>
              <a:tailEnd/>
            </a:ln>
          </p:spPr>
          <p:txBody>
            <a:bodyPr/>
            <a:lstStyle/>
            <a:p>
              <a:endParaRPr lang="en-US"/>
            </a:p>
          </p:txBody>
        </p:sp>
        <p:sp>
          <p:nvSpPr>
            <p:cNvPr id="12" name="Freeform 51"/>
            <p:cNvSpPr>
              <a:spLocks/>
            </p:cNvSpPr>
            <p:nvPr/>
          </p:nvSpPr>
          <p:spPr bwMode="auto">
            <a:xfrm>
              <a:off x="459" y="864"/>
              <a:ext cx="1845" cy="918"/>
            </a:xfrm>
            <a:custGeom>
              <a:avLst/>
              <a:gdLst>
                <a:gd name="T0" fmla="*/ 1529 w 1539"/>
                <a:gd name="T1" fmla="*/ 918 h 918"/>
                <a:gd name="T2" fmla="*/ 1539 w 1539"/>
                <a:gd name="T3" fmla="*/ 42 h 918"/>
                <a:gd name="T4" fmla="*/ 150 w 1539"/>
                <a:gd name="T5" fmla="*/ 0 h 918"/>
                <a:gd name="T6" fmla="*/ 0 w 1539"/>
                <a:gd name="T7" fmla="*/ 576 h 918"/>
                <a:gd name="T8" fmla="*/ 0 w 1539"/>
                <a:gd name="T9" fmla="*/ 816 h 918"/>
                <a:gd name="T10" fmla="*/ 0 60000 65536"/>
                <a:gd name="T11" fmla="*/ 0 60000 65536"/>
                <a:gd name="T12" fmla="*/ 0 60000 65536"/>
                <a:gd name="T13" fmla="*/ 0 60000 65536"/>
                <a:gd name="T14" fmla="*/ 0 60000 65536"/>
                <a:gd name="T15" fmla="*/ 0 w 1539"/>
                <a:gd name="T16" fmla="*/ 0 h 918"/>
                <a:gd name="T17" fmla="*/ 1539 w 1539"/>
                <a:gd name="T18" fmla="*/ 918 h 918"/>
              </a:gdLst>
              <a:ahLst/>
              <a:cxnLst>
                <a:cxn ang="T10">
                  <a:pos x="T0" y="T1"/>
                </a:cxn>
                <a:cxn ang="T11">
                  <a:pos x="T2" y="T3"/>
                </a:cxn>
                <a:cxn ang="T12">
                  <a:pos x="T4" y="T5"/>
                </a:cxn>
                <a:cxn ang="T13">
                  <a:pos x="T6" y="T7"/>
                </a:cxn>
                <a:cxn ang="T14">
                  <a:pos x="T8" y="T9"/>
                </a:cxn>
              </a:cxnLst>
              <a:rect l="T15" t="T16" r="T17" b="T18"/>
              <a:pathLst>
                <a:path w="1539" h="918">
                  <a:moveTo>
                    <a:pt x="1529" y="918"/>
                  </a:moveTo>
                  <a:lnTo>
                    <a:pt x="1539" y="42"/>
                  </a:lnTo>
                  <a:lnTo>
                    <a:pt x="150" y="0"/>
                  </a:lnTo>
                  <a:lnTo>
                    <a:pt x="0" y="576"/>
                  </a:lnTo>
                  <a:lnTo>
                    <a:pt x="0" y="816"/>
                  </a:lnTo>
                </a:path>
              </a:pathLst>
            </a:custGeom>
            <a:noFill/>
            <a:ln w="12700">
              <a:solidFill>
                <a:schemeClr val="tx1"/>
              </a:solidFill>
              <a:round/>
              <a:headEnd/>
              <a:tailEnd/>
            </a:ln>
          </p:spPr>
          <p:txBody>
            <a:bodyPr/>
            <a:lstStyle/>
            <a:p>
              <a:endParaRPr lang="en-US"/>
            </a:p>
          </p:txBody>
        </p:sp>
        <p:sp>
          <p:nvSpPr>
            <p:cNvPr id="13" name="Freeform 53"/>
            <p:cNvSpPr>
              <a:spLocks/>
            </p:cNvSpPr>
            <p:nvPr/>
          </p:nvSpPr>
          <p:spPr bwMode="auto">
            <a:xfrm>
              <a:off x="3490" y="1366"/>
              <a:ext cx="145" cy="117"/>
            </a:xfrm>
            <a:custGeom>
              <a:avLst/>
              <a:gdLst>
                <a:gd name="T0" fmla="*/ 9 w 477"/>
                <a:gd name="T1" fmla="*/ 511 h 513"/>
                <a:gd name="T2" fmla="*/ 13 w 477"/>
                <a:gd name="T3" fmla="*/ 295 h 513"/>
                <a:gd name="T4" fmla="*/ 0 w 477"/>
                <a:gd name="T5" fmla="*/ 267 h 513"/>
                <a:gd name="T6" fmla="*/ 252 w 477"/>
                <a:gd name="T7" fmla="*/ 0 h 513"/>
                <a:gd name="T8" fmla="*/ 333 w 477"/>
                <a:gd name="T9" fmla="*/ 99 h 513"/>
                <a:gd name="T10" fmla="*/ 333 w 477"/>
                <a:gd name="T11" fmla="*/ 3 h 513"/>
                <a:gd name="T12" fmla="*/ 411 w 477"/>
                <a:gd name="T13" fmla="*/ 0 h 513"/>
                <a:gd name="T14" fmla="*/ 408 w 477"/>
                <a:gd name="T15" fmla="*/ 198 h 513"/>
                <a:gd name="T16" fmla="*/ 477 w 477"/>
                <a:gd name="T17" fmla="*/ 270 h 513"/>
                <a:gd name="T18" fmla="*/ 453 w 477"/>
                <a:gd name="T19" fmla="*/ 300 h 513"/>
                <a:gd name="T20" fmla="*/ 450 w 477"/>
                <a:gd name="T21" fmla="*/ 513 h 513"/>
                <a:gd name="T22" fmla="*/ 9 w 477"/>
                <a:gd name="T23" fmla="*/ 511 h 5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7"/>
                <a:gd name="T37" fmla="*/ 0 h 513"/>
                <a:gd name="T38" fmla="*/ 477 w 477"/>
                <a:gd name="T39" fmla="*/ 513 h 5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7" h="513">
                  <a:moveTo>
                    <a:pt x="9" y="511"/>
                  </a:moveTo>
                  <a:cubicBezTo>
                    <a:pt x="15" y="388"/>
                    <a:pt x="13" y="460"/>
                    <a:pt x="13" y="295"/>
                  </a:cubicBezTo>
                  <a:lnTo>
                    <a:pt x="0" y="267"/>
                  </a:lnTo>
                  <a:lnTo>
                    <a:pt x="252" y="0"/>
                  </a:lnTo>
                  <a:lnTo>
                    <a:pt x="333" y="99"/>
                  </a:lnTo>
                  <a:lnTo>
                    <a:pt x="333" y="3"/>
                  </a:lnTo>
                  <a:lnTo>
                    <a:pt x="411" y="0"/>
                  </a:lnTo>
                  <a:lnTo>
                    <a:pt x="408" y="198"/>
                  </a:lnTo>
                  <a:lnTo>
                    <a:pt x="477" y="270"/>
                  </a:lnTo>
                  <a:lnTo>
                    <a:pt x="453" y="300"/>
                  </a:lnTo>
                  <a:lnTo>
                    <a:pt x="450" y="513"/>
                  </a:lnTo>
                  <a:lnTo>
                    <a:pt x="9" y="511"/>
                  </a:lnTo>
                  <a:close/>
                </a:path>
              </a:pathLst>
            </a:custGeom>
            <a:noFill/>
            <a:ln w="9525">
              <a:solidFill>
                <a:schemeClr val="tx1"/>
              </a:solidFill>
              <a:round/>
              <a:headEnd/>
              <a:tailEnd/>
            </a:ln>
          </p:spPr>
          <p:txBody>
            <a:bodyPr/>
            <a:lstStyle/>
            <a:p>
              <a:endParaRPr lang="en-US"/>
            </a:p>
          </p:txBody>
        </p:sp>
        <p:sp>
          <p:nvSpPr>
            <p:cNvPr id="14" name="Rectangle 54"/>
            <p:cNvSpPr>
              <a:spLocks noChangeArrowheads="1"/>
            </p:cNvSpPr>
            <p:nvPr/>
          </p:nvSpPr>
          <p:spPr bwMode="auto">
            <a:xfrm>
              <a:off x="3547" y="1439"/>
              <a:ext cx="30" cy="43"/>
            </a:xfrm>
            <a:prstGeom prst="rect">
              <a:avLst/>
            </a:prstGeom>
            <a:noFill/>
            <a:ln w="9525">
              <a:solidFill>
                <a:schemeClr val="tx1"/>
              </a:solidFill>
              <a:miter lim="800000"/>
              <a:headEnd/>
              <a:tailEnd/>
            </a:ln>
          </p:spPr>
          <p:txBody>
            <a:bodyPr wrap="none" anchor="ctr"/>
            <a:lstStyle/>
            <a:p>
              <a:endParaRPr lang="en-US"/>
            </a:p>
          </p:txBody>
        </p:sp>
        <p:sp>
          <p:nvSpPr>
            <p:cNvPr id="15" name="Freeform 56"/>
            <p:cNvSpPr>
              <a:spLocks/>
            </p:cNvSpPr>
            <p:nvPr/>
          </p:nvSpPr>
          <p:spPr bwMode="auto">
            <a:xfrm>
              <a:off x="3351" y="1455"/>
              <a:ext cx="147" cy="150"/>
            </a:xfrm>
            <a:custGeom>
              <a:avLst/>
              <a:gdLst>
                <a:gd name="T0" fmla="*/ 18 w 204"/>
                <a:gd name="T1" fmla="*/ 240 h 240"/>
                <a:gd name="T2" fmla="*/ 18 w 204"/>
                <a:gd name="T3" fmla="*/ 111 h 240"/>
                <a:gd name="T4" fmla="*/ 0 w 204"/>
                <a:gd name="T5" fmla="*/ 111 h 240"/>
                <a:gd name="T6" fmla="*/ 36 w 204"/>
                <a:gd name="T7" fmla="*/ 42 h 240"/>
                <a:gd name="T8" fmla="*/ 99 w 204"/>
                <a:gd name="T9" fmla="*/ 0 h 240"/>
                <a:gd name="T10" fmla="*/ 171 w 204"/>
                <a:gd name="T11" fmla="*/ 45 h 240"/>
                <a:gd name="T12" fmla="*/ 204 w 204"/>
                <a:gd name="T13" fmla="*/ 111 h 240"/>
                <a:gd name="T14" fmla="*/ 186 w 204"/>
                <a:gd name="T15" fmla="*/ 114 h 240"/>
                <a:gd name="T16" fmla="*/ 183 w 204"/>
                <a:gd name="T17" fmla="*/ 237 h 240"/>
                <a:gd name="T18" fmla="*/ 18 w 204"/>
                <a:gd name="T19" fmla="*/ 240 h 2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4"/>
                <a:gd name="T31" fmla="*/ 0 h 240"/>
                <a:gd name="T32" fmla="*/ 204 w 204"/>
                <a:gd name="T33" fmla="*/ 240 h 2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4" h="240">
                  <a:moveTo>
                    <a:pt x="18" y="240"/>
                  </a:moveTo>
                  <a:lnTo>
                    <a:pt x="18" y="111"/>
                  </a:lnTo>
                  <a:lnTo>
                    <a:pt x="0" y="111"/>
                  </a:lnTo>
                  <a:lnTo>
                    <a:pt x="36" y="42"/>
                  </a:lnTo>
                  <a:lnTo>
                    <a:pt x="99" y="0"/>
                  </a:lnTo>
                  <a:lnTo>
                    <a:pt x="171" y="45"/>
                  </a:lnTo>
                  <a:lnTo>
                    <a:pt x="204" y="111"/>
                  </a:lnTo>
                  <a:lnTo>
                    <a:pt x="186" y="114"/>
                  </a:lnTo>
                  <a:lnTo>
                    <a:pt x="183" y="237"/>
                  </a:lnTo>
                  <a:lnTo>
                    <a:pt x="18" y="240"/>
                  </a:lnTo>
                  <a:close/>
                </a:path>
              </a:pathLst>
            </a:custGeom>
            <a:solidFill>
              <a:schemeClr val="bg1"/>
            </a:solidFill>
            <a:ln w="9525">
              <a:solidFill>
                <a:schemeClr val="tx1"/>
              </a:solidFill>
              <a:round/>
              <a:headEnd/>
              <a:tailEnd/>
            </a:ln>
          </p:spPr>
          <p:txBody>
            <a:bodyPr/>
            <a:lstStyle/>
            <a:p>
              <a:endParaRPr lang="en-US"/>
            </a:p>
          </p:txBody>
        </p:sp>
        <p:sp>
          <p:nvSpPr>
            <p:cNvPr id="16" name="Rectangle 57"/>
            <p:cNvSpPr>
              <a:spLocks noChangeArrowheads="1"/>
            </p:cNvSpPr>
            <p:nvPr/>
          </p:nvSpPr>
          <p:spPr bwMode="auto">
            <a:xfrm>
              <a:off x="3396" y="1547"/>
              <a:ext cx="28" cy="54"/>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7" name="Rectangle 58"/>
            <p:cNvSpPr>
              <a:spLocks noChangeArrowheads="1"/>
            </p:cNvSpPr>
            <p:nvPr/>
          </p:nvSpPr>
          <p:spPr bwMode="auto">
            <a:xfrm>
              <a:off x="3422" y="1547"/>
              <a:ext cx="28" cy="54"/>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8" name="Text Box 60"/>
            <p:cNvSpPr txBox="1">
              <a:spLocks noChangeArrowheads="1"/>
            </p:cNvSpPr>
            <p:nvPr/>
          </p:nvSpPr>
          <p:spPr bwMode="auto">
            <a:xfrm>
              <a:off x="624" y="912"/>
              <a:ext cx="500" cy="252"/>
            </a:xfrm>
            <a:prstGeom prst="rect">
              <a:avLst/>
            </a:prstGeom>
            <a:noFill/>
            <a:ln w="9525">
              <a:noFill/>
              <a:miter lim="800000"/>
              <a:headEnd/>
              <a:tailEnd/>
            </a:ln>
          </p:spPr>
          <p:txBody>
            <a:bodyPr wrap="none" lIns="91432" tIns="45716" rIns="91432" bIns="45716">
              <a:spAutoFit/>
            </a:bodyPr>
            <a:lstStyle/>
            <a:p>
              <a:pPr eaLnBrk="0" hangingPunct="0">
                <a:spcBef>
                  <a:spcPct val="50000"/>
                </a:spcBef>
              </a:pPr>
              <a:r>
                <a:rPr lang="en-US" sz="1000" u="sng" dirty="0"/>
                <a:t>Hill Pasture</a:t>
              </a:r>
              <a:br>
                <a:rPr lang="en-US" sz="1000" u="sng" dirty="0"/>
              </a:br>
              <a:endParaRPr lang="en-US" sz="1000" dirty="0"/>
            </a:p>
          </p:txBody>
        </p:sp>
      </p:grpSp>
      <p:sp>
        <p:nvSpPr>
          <p:cNvPr id="22" name="Oval 21"/>
          <p:cNvSpPr>
            <a:spLocks noChangeArrowheads="1"/>
          </p:cNvSpPr>
          <p:nvPr/>
        </p:nvSpPr>
        <p:spPr bwMode="auto">
          <a:xfrm>
            <a:off x="5151949" y="3856519"/>
            <a:ext cx="93634" cy="93426"/>
          </a:xfrm>
          <a:prstGeom prst="ellipse">
            <a:avLst/>
          </a:prstGeom>
          <a:solidFill>
            <a:srgbClr val="0070C0"/>
          </a:solidFill>
          <a:ln w="9525">
            <a:solidFill>
              <a:schemeClr val="accent6">
                <a:lumMod val="75000"/>
              </a:schemeClr>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solidFill>
                <a:srgbClr val="0070C0"/>
              </a:solidFill>
            </a:endParaRPr>
          </a:p>
        </p:txBody>
      </p:sp>
      <p:graphicFrame>
        <p:nvGraphicFramePr>
          <p:cNvPr id="21" name="Table 20"/>
          <p:cNvGraphicFramePr>
            <a:graphicFrameLocks noGrp="1"/>
          </p:cNvGraphicFramePr>
          <p:nvPr>
            <p:extLst>
              <p:ext uri="{D42A27DB-BD31-4B8C-83A1-F6EECF244321}">
                <p14:modId xmlns:p14="http://schemas.microsoft.com/office/powerpoint/2010/main" val="2064515624"/>
              </p:ext>
            </p:extLst>
          </p:nvPr>
        </p:nvGraphicFramePr>
        <p:xfrm>
          <a:off x="6392863" y="2636679"/>
          <a:ext cx="4562010" cy="3271476"/>
        </p:xfrm>
        <a:graphic>
          <a:graphicData uri="http://schemas.openxmlformats.org/drawingml/2006/table">
            <a:tbl>
              <a:tblPr/>
              <a:tblGrid>
                <a:gridCol w="506890">
                  <a:extLst>
                    <a:ext uri="{9D8B030D-6E8A-4147-A177-3AD203B41FA5}">
                      <a16:colId xmlns:a16="http://schemas.microsoft.com/office/drawing/2014/main" val="20000"/>
                    </a:ext>
                  </a:extLst>
                </a:gridCol>
                <a:gridCol w="506890">
                  <a:extLst>
                    <a:ext uri="{9D8B030D-6E8A-4147-A177-3AD203B41FA5}">
                      <a16:colId xmlns:a16="http://schemas.microsoft.com/office/drawing/2014/main" val="20001"/>
                    </a:ext>
                  </a:extLst>
                </a:gridCol>
                <a:gridCol w="506890">
                  <a:extLst>
                    <a:ext uri="{9D8B030D-6E8A-4147-A177-3AD203B41FA5}">
                      <a16:colId xmlns:a16="http://schemas.microsoft.com/office/drawing/2014/main" val="20002"/>
                    </a:ext>
                  </a:extLst>
                </a:gridCol>
                <a:gridCol w="506890">
                  <a:extLst>
                    <a:ext uri="{9D8B030D-6E8A-4147-A177-3AD203B41FA5}">
                      <a16:colId xmlns:a16="http://schemas.microsoft.com/office/drawing/2014/main" val="20003"/>
                    </a:ext>
                  </a:extLst>
                </a:gridCol>
                <a:gridCol w="506890">
                  <a:extLst>
                    <a:ext uri="{9D8B030D-6E8A-4147-A177-3AD203B41FA5}">
                      <a16:colId xmlns:a16="http://schemas.microsoft.com/office/drawing/2014/main" val="20004"/>
                    </a:ext>
                  </a:extLst>
                </a:gridCol>
                <a:gridCol w="506890">
                  <a:extLst>
                    <a:ext uri="{9D8B030D-6E8A-4147-A177-3AD203B41FA5}">
                      <a16:colId xmlns:a16="http://schemas.microsoft.com/office/drawing/2014/main" val="20005"/>
                    </a:ext>
                  </a:extLst>
                </a:gridCol>
                <a:gridCol w="506890">
                  <a:extLst>
                    <a:ext uri="{9D8B030D-6E8A-4147-A177-3AD203B41FA5}">
                      <a16:colId xmlns:a16="http://schemas.microsoft.com/office/drawing/2014/main" val="20006"/>
                    </a:ext>
                  </a:extLst>
                </a:gridCol>
                <a:gridCol w="506890">
                  <a:extLst>
                    <a:ext uri="{9D8B030D-6E8A-4147-A177-3AD203B41FA5}">
                      <a16:colId xmlns:a16="http://schemas.microsoft.com/office/drawing/2014/main" val="20007"/>
                    </a:ext>
                  </a:extLst>
                </a:gridCol>
                <a:gridCol w="506890">
                  <a:extLst>
                    <a:ext uri="{9D8B030D-6E8A-4147-A177-3AD203B41FA5}">
                      <a16:colId xmlns:a16="http://schemas.microsoft.com/office/drawing/2014/main" val="20008"/>
                    </a:ext>
                  </a:extLst>
                </a:gridCol>
              </a:tblGrid>
              <a:tr h="137834">
                <a:tc>
                  <a:txBody>
                    <a:bodyPr/>
                    <a:lstStyle/>
                    <a:p>
                      <a:pPr algn="l" fontAlgn="b"/>
                      <a:endParaRPr lang="en-US" sz="1200" b="0" i="0" u="none" strike="noStrike" dirty="0">
                        <a:solidFill>
                          <a:srgbClr val="000000"/>
                        </a:solidFill>
                        <a:effectLst/>
                        <a:latin typeface="Calibri"/>
                      </a:endParaRPr>
                    </a:p>
                  </a:txBody>
                  <a:tcPr marL="9525" marR="9525" marT="9525" marB="0" anchor="b">
                    <a:lnL>
                      <a:noFill/>
                    </a:lnL>
                    <a:lnR>
                      <a:noFill/>
                    </a:lnR>
                    <a:lnT>
                      <a:noFill/>
                    </a:lnT>
                    <a:lnB>
                      <a:noFill/>
                    </a:lnB>
                  </a:tcPr>
                </a:tc>
                <a:tc gridSpan="6">
                  <a:txBody>
                    <a:bodyPr/>
                    <a:lstStyle/>
                    <a:p>
                      <a:pPr algn="ctr" fontAlgn="b"/>
                      <a:r>
                        <a:rPr lang="en-US" sz="1200" b="1" i="0" u="none" strike="noStrike" dirty="0">
                          <a:solidFill>
                            <a:srgbClr val="000000"/>
                          </a:solidFill>
                          <a:effectLst/>
                          <a:latin typeface="Calibri"/>
                        </a:rPr>
                        <a:t>Rest Rotation - 1 Herd|3 Pasture</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137834">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gridSpan="6">
                  <a:txBody>
                    <a:bodyPr/>
                    <a:lstStyle/>
                    <a:p>
                      <a:pPr algn="ctr" fontAlgn="b"/>
                      <a:r>
                        <a:rPr lang="en-US" sz="1200" b="0" i="0" u="none" strike="noStrike">
                          <a:solidFill>
                            <a:srgbClr val="000000"/>
                          </a:solidFill>
                          <a:effectLst/>
                          <a:latin typeface="Calibri"/>
                        </a:rPr>
                        <a:t>Months of the Year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4571">
                <a:tc>
                  <a:txBody>
                    <a:bodyPr/>
                    <a:lstStyle/>
                    <a:p>
                      <a:pPr algn="l" fontAlgn="b"/>
                      <a:r>
                        <a:rPr lang="en-US" sz="1200" b="0" i="0" u="none" strike="noStrike">
                          <a:solidFill>
                            <a:srgbClr val="000000"/>
                          </a:solidFill>
                          <a:effectLst/>
                          <a:latin typeface="Calibri"/>
                        </a:rPr>
                        <a:t>Year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4571">
                <a:tc>
                  <a:txBody>
                    <a:bodyPr/>
                    <a:lstStyle/>
                    <a:p>
                      <a:pPr algn="l" fontAlgn="b"/>
                      <a:r>
                        <a:rPr lang="en-US" sz="1200" b="0" i="0" u="none" strike="noStrike">
                          <a:solidFill>
                            <a:srgbClr val="000000"/>
                          </a:solidFill>
                          <a:effectLst/>
                          <a:latin typeface="Calibri"/>
                        </a:rPr>
                        <a:t>Spring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37834">
                <a:tc>
                  <a:txBody>
                    <a:bodyPr/>
                    <a:lstStyle/>
                    <a:p>
                      <a:pPr algn="l" fontAlgn="b"/>
                      <a:r>
                        <a:rPr lang="en-US" sz="1200" b="0" i="0" u="none" strike="noStrike">
                          <a:solidFill>
                            <a:srgbClr val="000000"/>
                          </a:solidFill>
                          <a:effectLst/>
                          <a:latin typeface="Calibri"/>
                        </a:rPr>
                        <a:t>Hill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37834">
                <a:tc>
                  <a:txBody>
                    <a:bodyPr/>
                    <a:lstStyle/>
                    <a:p>
                      <a:pPr algn="l" fontAlgn="b"/>
                      <a:r>
                        <a:rPr lang="en-US" sz="1200" b="0" i="0" u="none" strike="noStrike">
                          <a:solidFill>
                            <a:srgbClr val="000000"/>
                          </a:solidFill>
                          <a:effectLst/>
                          <a:latin typeface="Calibri"/>
                        </a:rPr>
                        <a:t>Creek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37834">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24571">
                <a:tc>
                  <a:txBody>
                    <a:bodyPr/>
                    <a:lstStyle/>
                    <a:p>
                      <a:pPr algn="l" fontAlgn="b"/>
                      <a:r>
                        <a:rPr lang="en-US" sz="1200" b="0" i="0" u="none" strike="noStrike">
                          <a:solidFill>
                            <a:srgbClr val="000000"/>
                          </a:solidFill>
                          <a:effectLst/>
                          <a:latin typeface="Calibri"/>
                        </a:rPr>
                        <a:t>Year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24571">
                <a:tc>
                  <a:txBody>
                    <a:bodyPr/>
                    <a:lstStyle/>
                    <a:p>
                      <a:pPr algn="l" fontAlgn="b"/>
                      <a:r>
                        <a:rPr lang="en-US" sz="1200" b="0" i="0" u="none" strike="noStrike">
                          <a:solidFill>
                            <a:srgbClr val="000000"/>
                          </a:solidFill>
                          <a:effectLst/>
                          <a:latin typeface="Calibri"/>
                        </a:rPr>
                        <a:t>Spring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37834">
                <a:tc>
                  <a:txBody>
                    <a:bodyPr/>
                    <a:lstStyle/>
                    <a:p>
                      <a:pPr algn="l" fontAlgn="b"/>
                      <a:r>
                        <a:rPr lang="en-US" sz="1200" b="0" i="0" u="none" strike="noStrike">
                          <a:solidFill>
                            <a:srgbClr val="000000"/>
                          </a:solidFill>
                          <a:effectLst/>
                          <a:latin typeface="Calibri"/>
                        </a:rPr>
                        <a:t>Hill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37834">
                <a:tc>
                  <a:txBody>
                    <a:bodyPr/>
                    <a:lstStyle/>
                    <a:p>
                      <a:pPr algn="l" fontAlgn="b"/>
                      <a:r>
                        <a:rPr lang="en-US" sz="1200" b="0" i="0" u="none" strike="noStrike">
                          <a:solidFill>
                            <a:srgbClr val="000000"/>
                          </a:solidFill>
                          <a:effectLst/>
                          <a:latin typeface="Calibri"/>
                        </a:rPr>
                        <a:t>Creek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37834">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24571">
                <a:tc>
                  <a:txBody>
                    <a:bodyPr/>
                    <a:lstStyle/>
                    <a:p>
                      <a:pPr algn="l" fontAlgn="b"/>
                      <a:r>
                        <a:rPr lang="en-US" sz="1200" b="0" i="0" u="none" strike="noStrike">
                          <a:solidFill>
                            <a:srgbClr val="000000"/>
                          </a:solidFill>
                          <a:effectLst/>
                          <a:latin typeface="Calibri"/>
                        </a:rPr>
                        <a:t>Year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J</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24571">
                <a:tc>
                  <a:txBody>
                    <a:bodyPr/>
                    <a:lstStyle/>
                    <a:p>
                      <a:pPr algn="l" fontAlgn="b"/>
                      <a:r>
                        <a:rPr lang="en-US" sz="1200" b="0" i="0" u="none" strike="noStrike">
                          <a:solidFill>
                            <a:srgbClr val="000000"/>
                          </a:solidFill>
                          <a:effectLst/>
                          <a:latin typeface="Calibri"/>
                        </a:rPr>
                        <a:t>Spring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37834">
                <a:tc>
                  <a:txBody>
                    <a:bodyPr/>
                    <a:lstStyle/>
                    <a:p>
                      <a:pPr algn="l" fontAlgn="b"/>
                      <a:r>
                        <a:rPr lang="en-US" sz="1200" b="0" i="0" u="none" strike="noStrike">
                          <a:solidFill>
                            <a:srgbClr val="000000"/>
                          </a:solidFill>
                          <a:effectLst/>
                          <a:latin typeface="Calibri"/>
                        </a:rPr>
                        <a:t>Hill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37834">
                <a:tc>
                  <a:txBody>
                    <a:bodyPr/>
                    <a:lstStyle/>
                    <a:p>
                      <a:pPr algn="l" fontAlgn="b"/>
                      <a:r>
                        <a:rPr lang="en-US" sz="1200" b="0" i="0" u="none" strike="noStrike">
                          <a:solidFill>
                            <a:srgbClr val="000000"/>
                          </a:solidFill>
                          <a:effectLst/>
                          <a:latin typeface="Calibri"/>
                        </a:rPr>
                        <a:t>Creek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grpSp>
        <p:nvGrpSpPr>
          <p:cNvPr id="23" name="Group 22"/>
          <p:cNvGrpSpPr/>
          <p:nvPr/>
        </p:nvGrpSpPr>
        <p:grpSpPr>
          <a:xfrm>
            <a:off x="6934199" y="3226705"/>
            <a:ext cx="1920240" cy="260986"/>
            <a:chOff x="0" y="0"/>
            <a:chExt cx="1219200" cy="261610"/>
          </a:xfrm>
        </p:grpSpPr>
        <p:sp>
          <p:nvSpPr>
            <p:cNvPr id="24" name="Rounded Rectangle 23"/>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25" name="TextBox 22"/>
            <p:cNvSpPr txBox="1"/>
            <p:nvPr/>
          </p:nvSpPr>
          <p:spPr>
            <a:xfrm>
              <a:off x="73125"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26" name="Group 25"/>
          <p:cNvGrpSpPr/>
          <p:nvPr/>
        </p:nvGrpSpPr>
        <p:grpSpPr>
          <a:xfrm>
            <a:off x="8886474" y="3443739"/>
            <a:ext cx="2011680" cy="260986"/>
            <a:chOff x="0" y="0"/>
            <a:chExt cx="1219200" cy="261610"/>
          </a:xfrm>
        </p:grpSpPr>
        <p:sp>
          <p:nvSpPr>
            <p:cNvPr id="27" name="Rounded Rectangle 26"/>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28"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29" name="Group 28"/>
          <p:cNvGrpSpPr/>
          <p:nvPr/>
        </p:nvGrpSpPr>
        <p:grpSpPr>
          <a:xfrm>
            <a:off x="8921258" y="4225239"/>
            <a:ext cx="2011680" cy="260986"/>
            <a:chOff x="0" y="0"/>
            <a:chExt cx="1219200" cy="261610"/>
          </a:xfrm>
        </p:grpSpPr>
        <p:sp>
          <p:nvSpPr>
            <p:cNvPr id="30" name="Rounded Rectangle 29"/>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31"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32" name="Group 31"/>
          <p:cNvGrpSpPr/>
          <p:nvPr/>
        </p:nvGrpSpPr>
        <p:grpSpPr>
          <a:xfrm>
            <a:off x="6913330" y="4655715"/>
            <a:ext cx="2011680" cy="260986"/>
            <a:chOff x="0" y="0"/>
            <a:chExt cx="1219200" cy="261610"/>
          </a:xfrm>
        </p:grpSpPr>
        <p:sp>
          <p:nvSpPr>
            <p:cNvPr id="33" name="Rounded Rectangle 32"/>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34"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35" name="Group 34"/>
          <p:cNvGrpSpPr/>
          <p:nvPr/>
        </p:nvGrpSpPr>
        <p:grpSpPr>
          <a:xfrm>
            <a:off x="8909920" y="5687930"/>
            <a:ext cx="2011680" cy="260986"/>
            <a:chOff x="0" y="0"/>
            <a:chExt cx="1219200" cy="261610"/>
          </a:xfrm>
        </p:grpSpPr>
        <p:sp>
          <p:nvSpPr>
            <p:cNvPr id="36" name="Rounded Rectangle 35"/>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37"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38" name="Group 37"/>
          <p:cNvGrpSpPr/>
          <p:nvPr/>
        </p:nvGrpSpPr>
        <p:grpSpPr>
          <a:xfrm>
            <a:off x="6921584" y="5492803"/>
            <a:ext cx="2011680" cy="260986"/>
            <a:chOff x="0" y="0"/>
            <a:chExt cx="1219200" cy="261610"/>
          </a:xfrm>
        </p:grpSpPr>
        <p:sp>
          <p:nvSpPr>
            <p:cNvPr id="39" name="Rounded Rectangle 38"/>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40"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kern="1200" dirty="0">
                  <a:solidFill>
                    <a:srgbClr val="000000"/>
                  </a:solidFill>
                  <a:effectLst/>
                  <a:latin typeface="Calibri"/>
                  <a:ea typeface="MS PGothic"/>
                  <a:cs typeface="Times New Roman"/>
                </a:rPr>
                <a:t>Grazed</a:t>
              </a:r>
              <a:endParaRPr lang="en-US" sz="1200" dirty="0">
                <a:effectLst/>
                <a:latin typeface="Times New Roman"/>
                <a:ea typeface="Times New Roman"/>
              </a:endParaRPr>
            </a:p>
          </p:txBody>
        </p:sp>
      </p:grpSp>
      <p:grpSp>
        <p:nvGrpSpPr>
          <p:cNvPr id="41" name="Group 40"/>
          <p:cNvGrpSpPr/>
          <p:nvPr/>
        </p:nvGrpSpPr>
        <p:grpSpPr>
          <a:xfrm>
            <a:off x="6934199" y="3632812"/>
            <a:ext cx="3977640" cy="260986"/>
            <a:chOff x="0" y="0"/>
            <a:chExt cx="1219200" cy="261610"/>
          </a:xfrm>
        </p:grpSpPr>
        <p:sp>
          <p:nvSpPr>
            <p:cNvPr id="42" name="Rounded Rectangle 41"/>
            <p:cNvSpPr/>
            <p:nvPr/>
          </p:nvSpPr>
          <p:spPr bwMode="auto">
            <a:xfrm>
              <a:off x="0" y="62299"/>
              <a:ext cx="1219200" cy="121544"/>
            </a:xfrm>
            <a:prstGeom prst="roundRect">
              <a:avLst/>
            </a:prstGeom>
            <a:solidFill>
              <a:srgbClr val="FFFF00"/>
            </a:solidFill>
            <a:ln w="9525" cap="flat" cmpd="sng" algn="ctr">
              <a:solidFill>
                <a:srgbClr val="FFC00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43" name="TextBox 7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dirty="0">
                  <a:solidFill>
                    <a:srgbClr val="000000"/>
                  </a:solidFill>
                  <a:latin typeface="Calibri"/>
                  <a:ea typeface="MS PGothic"/>
                  <a:cs typeface="Times New Roman"/>
                </a:rPr>
                <a:t>No grazing</a:t>
              </a:r>
              <a:endParaRPr lang="en-US" sz="1200" dirty="0">
                <a:effectLst/>
                <a:latin typeface="Times New Roman"/>
                <a:ea typeface="Times New Roman"/>
              </a:endParaRPr>
            </a:p>
          </p:txBody>
        </p:sp>
      </p:grpSp>
      <p:grpSp>
        <p:nvGrpSpPr>
          <p:cNvPr id="44" name="Group 43"/>
          <p:cNvGrpSpPr/>
          <p:nvPr/>
        </p:nvGrpSpPr>
        <p:grpSpPr>
          <a:xfrm>
            <a:off x="6913330" y="5305151"/>
            <a:ext cx="3977640" cy="260986"/>
            <a:chOff x="0" y="0"/>
            <a:chExt cx="1219200" cy="261610"/>
          </a:xfrm>
        </p:grpSpPr>
        <p:sp>
          <p:nvSpPr>
            <p:cNvPr id="45" name="Rounded Rectangle 44"/>
            <p:cNvSpPr/>
            <p:nvPr/>
          </p:nvSpPr>
          <p:spPr bwMode="auto">
            <a:xfrm>
              <a:off x="0" y="62299"/>
              <a:ext cx="1219200" cy="121544"/>
            </a:xfrm>
            <a:prstGeom prst="roundRect">
              <a:avLst/>
            </a:prstGeom>
            <a:solidFill>
              <a:srgbClr val="FFFF00"/>
            </a:solidFill>
            <a:ln w="9525" cap="flat" cmpd="sng" algn="ctr">
              <a:solidFill>
                <a:srgbClr val="FFC00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46" name="TextBox 7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dirty="0">
                  <a:solidFill>
                    <a:srgbClr val="000000"/>
                  </a:solidFill>
                  <a:latin typeface="Calibri"/>
                  <a:ea typeface="MS PGothic"/>
                  <a:cs typeface="Times New Roman"/>
                </a:rPr>
                <a:t>No grazing</a:t>
              </a:r>
              <a:endParaRPr lang="en-US" sz="1200" dirty="0">
                <a:effectLst/>
                <a:latin typeface="Times New Roman"/>
                <a:ea typeface="Times New Roman"/>
              </a:endParaRPr>
            </a:p>
          </p:txBody>
        </p:sp>
      </p:grpSp>
      <p:grpSp>
        <p:nvGrpSpPr>
          <p:cNvPr id="47" name="Group 46"/>
          <p:cNvGrpSpPr/>
          <p:nvPr/>
        </p:nvGrpSpPr>
        <p:grpSpPr>
          <a:xfrm>
            <a:off x="6926125" y="4473081"/>
            <a:ext cx="3977640" cy="260986"/>
            <a:chOff x="0" y="0"/>
            <a:chExt cx="1219200" cy="261610"/>
          </a:xfrm>
        </p:grpSpPr>
        <p:sp>
          <p:nvSpPr>
            <p:cNvPr id="48" name="Rounded Rectangle 47"/>
            <p:cNvSpPr/>
            <p:nvPr/>
          </p:nvSpPr>
          <p:spPr bwMode="auto">
            <a:xfrm>
              <a:off x="0" y="62299"/>
              <a:ext cx="1219200" cy="121544"/>
            </a:xfrm>
            <a:prstGeom prst="roundRect">
              <a:avLst/>
            </a:prstGeom>
            <a:solidFill>
              <a:srgbClr val="FFFF00"/>
            </a:solidFill>
            <a:ln w="9525" cap="flat" cmpd="sng" algn="ctr">
              <a:solidFill>
                <a:srgbClr val="FFC00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49" name="TextBox 7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100" dirty="0">
                  <a:solidFill>
                    <a:srgbClr val="000000"/>
                  </a:solidFill>
                  <a:latin typeface="Calibri"/>
                  <a:ea typeface="MS PGothic"/>
                  <a:cs typeface="Times New Roman"/>
                </a:rPr>
                <a:t>No grazing</a:t>
              </a:r>
              <a:endParaRPr lang="en-US" sz="1200" dirty="0">
                <a:effectLst/>
                <a:latin typeface="Times New Roman"/>
                <a:ea typeface="Times New Roman"/>
              </a:endParaRPr>
            </a:p>
          </p:txBody>
        </p:sp>
      </p:grpSp>
      <p:pic>
        <p:nvPicPr>
          <p:cNvPr id="19" name="Audio 18">
            <a:hlinkClick r:id="" action="ppaction://media"/>
            <a:extLst>
              <a:ext uri="{FF2B5EF4-FFF2-40B4-BE49-F238E27FC236}">
                <a16:creationId xmlns:a16="http://schemas.microsoft.com/office/drawing/2014/main" id="{24526B3D-7718-4CE1-BD27-2305E98B3D6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472920207"/>
      </p:ext>
    </p:extLst>
  </p:cSld>
  <p:clrMapOvr>
    <a:masterClrMapping/>
  </p:clrMapOvr>
  <mc:AlternateContent xmlns:mc="http://schemas.openxmlformats.org/markup-compatibility/2006">
    <mc:Choice xmlns:p14="http://schemas.microsoft.com/office/powerpoint/2010/main" Requires="p14">
      <p:transition spd="slow" p14:dur="2000" advTm="37111"/>
    </mc:Choice>
    <mc:Fallback>
      <p:transition spd="slow" advTm="371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Basic Grazing Systems</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5086" y="1291775"/>
            <a:ext cx="11263085" cy="892552"/>
          </a:xfrm>
          <a:prstGeom prst="rect">
            <a:avLst/>
          </a:prstGeom>
          <a:noFill/>
        </p:spPr>
        <p:txBody>
          <a:bodyPr wrap="square" rtlCol="0">
            <a:spAutoFit/>
          </a:bodyPr>
          <a:lstStyle/>
          <a:p>
            <a:r>
              <a:rPr lang="en-US" sz="2800" b="1" dirty="0"/>
              <a:t>Rest Rotation: </a:t>
            </a:r>
            <a:r>
              <a:rPr lang="en-US" sz="2400" dirty="0"/>
              <a:t>Do not graze at least one pasture for a whole year (</a:t>
            </a:r>
            <a:r>
              <a:rPr lang="en-US" sz="2400" i="1" dirty="0"/>
              <a:t>rest</a:t>
            </a:r>
            <a:r>
              <a:rPr lang="en-US" sz="2400" dirty="0"/>
              <a:t>).  In subsequent years, change the pasture rested so rest is rotated among all the pastures.  </a:t>
            </a:r>
          </a:p>
        </p:txBody>
      </p:sp>
      <p:sp>
        <p:nvSpPr>
          <p:cNvPr id="50" name="TextBox 49"/>
          <p:cNvSpPr txBox="1"/>
          <p:nvPr/>
        </p:nvSpPr>
        <p:spPr>
          <a:xfrm>
            <a:off x="595086" y="2625695"/>
            <a:ext cx="3747058" cy="646331"/>
          </a:xfrm>
          <a:prstGeom prst="rect">
            <a:avLst/>
          </a:prstGeom>
          <a:noFill/>
        </p:spPr>
        <p:txBody>
          <a:bodyPr wrap="square" rtlCol="0">
            <a:spAutoFit/>
          </a:bodyPr>
          <a:lstStyle/>
          <a:p>
            <a:pPr algn="ctr"/>
            <a:r>
              <a:rPr lang="en-US" sz="3600" b="1" dirty="0">
                <a:solidFill>
                  <a:schemeClr val="accent1">
                    <a:lumMod val="75000"/>
                  </a:schemeClr>
                </a:solidFill>
              </a:rPr>
              <a:t>Pros/Cons?</a:t>
            </a:r>
          </a:p>
        </p:txBody>
      </p:sp>
      <p:sp>
        <p:nvSpPr>
          <p:cNvPr id="51" name="TextBox 50"/>
          <p:cNvSpPr txBox="1"/>
          <p:nvPr/>
        </p:nvSpPr>
        <p:spPr>
          <a:xfrm>
            <a:off x="1625599" y="3344062"/>
            <a:ext cx="10232572" cy="2677656"/>
          </a:xfrm>
          <a:prstGeom prst="rect">
            <a:avLst/>
          </a:prstGeom>
          <a:noFill/>
        </p:spPr>
        <p:txBody>
          <a:bodyPr wrap="square" rtlCol="0">
            <a:spAutoFit/>
          </a:bodyPr>
          <a:lstStyle/>
          <a:p>
            <a:pPr marL="342900" indent="-342900">
              <a:buClr>
                <a:schemeClr val="accent3">
                  <a:lumMod val="50000"/>
                </a:schemeClr>
              </a:buClr>
              <a:buFont typeface="Arial Black" panose="020B0A04020102020204" pitchFamily="34" charset="0"/>
              <a:buChar char="+"/>
            </a:pPr>
            <a:r>
              <a:rPr lang="en-US" sz="2400" dirty="0"/>
              <a:t>Rangeland condition can improve because pastures are allowed to be rested and set seed every few years.  </a:t>
            </a:r>
          </a:p>
          <a:p>
            <a:pPr marL="342900" indent="-342900">
              <a:buClr>
                <a:schemeClr val="accent3">
                  <a:lumMod val="50000"/>
                </a:schemeClr>
              </a:buClr>
              <a:buFont typeface="Arial Black" panose="020B0A04020102020204" pitchFamily="34" charset="0"/>
              <a:buChar char="+"/>
            </a:pPr>
            <a:endParaRPr lang="en-US" sz="2400" dirty="0"/>
          </a:p>
          <a:p>
            <a:pPr marL="342900" indent="-342900">
              <a:buClr>
                <a:srgbClr val="C00000"/>
              </a:buClr>
              <a:buFont typeface="Arial Black" panose="020B0A04020102020204" pitchFamily="34" charset="0"/>
              <a:buChar char="–"/>
            </a:pPr>
            <a:r>
              <a:rPr lang="en-US" sz="2400" dirty="0"/>
              <a:t>Can reduce animal performance because stocking rate is increased on grazed pastures (since at least 1 pasture is not grazed) and animals are always moved into pastures that were not recently grazed and have dormant stems mixed with green growth.  </a:t>
            </a:r>
          </a:p>
        </p:txBody>
      </p:sp>
      <p:pic>
        <p:nvPicPr>
          <p:cNvPr id="5" name="Audio 4">
            <a:hlinkClick r:id="" action="ppaction://media"/>
            <a:extLst>
              <a:ext uri="{FF2B5EF4-FFF2-40B4-BE49-F238E27FC236}">
                <a16:creationId xmlns:a16="http://schemas.microsoft.com/office/drawing/2014/main" id="{DAF4BD4A-F071-4C8F-9813-BA0C42774B8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633200" y="6299200"/>
            <a:ext cx="406400" cy="406400"/>
          </a:xfrm>
          <a:prstGeom prst="rect">
            <a:avLst/>
          </a:prstGeom>
        </p:spPr>
      </p:pic>
    </p:spTree>
    <p:custDataLst>
      <p:tags r:id="rId1"/>
    </p:custDataLst>
    <p:extLst>
      <p:ext uri="{BB962C8B-B14F-4D97-AF65-F5344CB8AC3E}">
        <p14:creationId xmlns:p14="http://schemas.microsoft.com/office/powerpoint/2010/main" val="3655214927"/>
      </p:ext>
    </p:extLst>
  </p:cSld>
  <p:clrMapOvr>
    <a:masterClrMapping/>
  </p:clrMapOvr>
  <mc:AlternateContent xmlns:mc="http://schemas.openxmlformats.org/markup-compatibility/2006">
    <mc:Choice xmlns:p14="http://schemas.microsoft.com/office/powerpoint/2010/main" Requires="p14">
      <p:transition spd="slow" p14:dur="2000" advTm="120466"/>
    </mc:Choice>
    <mc:Fallback>
      <p:transition spd="slow" advTm="1204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Basic Grazing Systems</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5086" y="1291775"/>
            <a:ext cx="11263085" cy="1261884"/>
          </a:xfrm>
          <a:prstGeom prst="rect">
            <a:avLst/>
          </a:prstGeom>
          <a:noFill/>
        </p:spPr>
        <p:txBody>
          <a:bodyPr wrap="square" rtlCol="0">
            <a:spAutoFit/>
          </a:bodyPr>
          <a:lstStyle/>
          <a:p>
            <a:r>
              <a:rPr lang="en-US" sz="2800" b="1" dirty="0"/>
              <a:t>Short-Duration: </a:t>
            </a:r>
            <a:r>
              <a:rPr lang="en-US" sz="2400" dirty="0"/>
              <a:t>Each pasture in the unit is grazed for a short time and animals are rotated through all available pastures so that each pasture is grazed at least two times per year.  </a:t>
            </a:r>
          </a:p>
        </p:txBody>
      </p:sp>
      <p:grpSp>
        <p:nvGrpSpPr>
          <p:cNvPr id="5" name="Group 49"/>
          <p:cNvGrpSpPr>
            <a:grpSpLocks/>
          </p:cNvGrpSpPr>
          <p:nvPr/>
        </p:nvGrpSpPr>
        <p:grpSpPr bwMode="auto">
          <a:xfrm>
            <a:off x="7593106" y="2553659"/>
            <a:ext cx="3699425" cy="3640884"/>
            <a:chOff x="720" y="671"/>
            <a:chExt cx="3011" cy="2806"/>
          </a:xfrm>
        </p:grpSpPr>
        <p:sp>
          <p:nvSpPr>
            <p:cNvPr id="6" name="Rectangle 7"/>
            <p:cNvSpPr>
              <a:spLocks noChangeArrowheads="1"/>
            </p:cNvSpPr>
            <p:nvPr/>
          </p:nvSpPr>
          <p:spPr bwMode="auto">
            <a:xfrm>
              <a:off x="720" y="671"/>
              <a:ext cx="2976" cy="2785"/>
            </a:xfrm>
            <a:prstGeom prst="rect">
              <a:avLst/>
            </a:prstGeom>
            <a:noFill/>
            <a:ln w="9525">
              <a:solidFill>
                <a:schemeClr val="tx1"/>
              </a:solidFill>
              <a:miter lim="800000"/>
              <a:headEnd/>
              <a:tailEnd/>
            </a:ln>
          </p:spPr>
          <p:txBody>
            <a:bodyPr wrap="none" anchor="ctr"/>
            <a:lstStyle/>
            <a:p>
              <a:endParaRPr lang="en-US"/>
            </a:p>
          </p:txBody>
        </p:sp>
        <p:sp>
          <p:nvSpPr>
            <p:cNvPr id="7" name="Line 8"/>
            <p:cNvSpPr>
              <a:spLocks noChangeShapeType="1"/>
            </p:cNvSpPr>
            <p:nvPr/>
          </p:nvSpPr>
          <p:spPr bwMode="auto">
            <a:xfrm>
              <a:off x="2208" y="671"/>
              <a:ext cx="0" cy="2785"/>
            </a:xfrm>
            <a:prstGeom prst="line">
              <a:avLst/>
            </a:prstGeom>
            <a:noFill/>
            <a:ln w="9525">
              <a:solidFill>
                <a:schemeClr val="tx1"/>
              </a:solidFill>
              <a:round/>
              <a:headEnd/>
              <a:tailEnd/>
            </a:ln>
          </p:spPr>
          <p:txBody>
            <a:bodyPr wrap="none" anchor="ctr"/>
            <a:lstStyle/>
            <a:p>
              <a:endParaRPr lang="en-US"/>
            </a:p>
          </p:txBody>
        </p:sp>
        <p:sp>
          <p:nvSpPr>
            <p:cNvPr id="8" name="Line 9"/>
            <p:cNvSpPr>
              <a:spLocks noChangeShapeType="1"/>
            </p:cNvSpPr>
            <p:nvPr/>
          </p:nvSpPr>
          <p:spPr bwMode="auto">
            <a:xfrm>
              <a:off x="720" y="2042"/>
              <a:ext cx="2976" cy="0"/>
            </a:xfrm>
            <a:prstGeom prst="line">
              <a:avLst/>
            </a:prstGeom>
            <a:noFill/>
            <a:ln w="9525">
              <a:solidFill>
                <a:schemeClr val="tx1"/>
              </a:solidFill>
              <a:round/>
              <a:headEnd/>
              <a:tailEnd/>
            </a:ln>
          </p:spPr>
          <p:txBody>
            <a:bodyPr wrap="none" anchor="ctr"/>
            <a:lstStyle/>
            <a:p>
              <a:endParaRPr lang="en-US"/>
            </a:p>
          </p:txBody>
        </p:sp>
        <p:sp>
          <p:nvSpPr>
            <p:cNvPr id="9" name="Text Box 10"/>
            <p:cNvSpPr txBox="1">
              <a:spLocks noChangeArrowheads="1"/>
            </p:cNvSpPr>
            <p:nvPr/>
          </p:nvSpPr>
          <p:spPr bwMode="auto">
            <a:xfrm>
              <a:off x="1391" y="720"/>
              <a:ext cx="608" cy="202"/>
            </a:xfrm>
            <a:prstGeom prst="rect">
              <a:avLst/>
            </a:prstGeom>
            <a:noFill/>
            <a:ln w="9525">
              <a:noFill/>
              <a:miter lim="800000"/>
              <a:headEnd/>
              <a:tailEnd/>
            </a:ln>
          </p:spPr>
          <p:txBody>
            <a:bodyPr wrap="none" lIns="91432" tIns="45716" rIns="91432" bIns="45716">
              <a:spAutoFit/>
            </a:bodyPr>
            <a:lstStyle/>
            <a:p>
              <a:pPr eaLnBrk="0" hangingPunct="0"/>
              <a:r>
                <a:rPr lang="en-US" sz="1100" b="1">
                  <a:solidFill>
                    <a:schemeClr val="accent2"/>
                  </a:solidFill>
                </a:rPr>
                <a:t>Pasture A</a:t>
              </a:r>
            </a:p>
          </p:txBody>
        </p:sp>
        <p:sp>
          <p:nvSpPr>
            <p:cNvPr id="10" name="Text Box 11"/>
            <p:cNvSpPr txBox="1">
              <a:spLocks noChangeArrowheads="1"/>
            </p:cNvSpPr>
            <p:nvPr/>
          </p:nvSpPr>
          <p:spPr bwMode="auto">
            <a:xfrm>
              <a:off x="3120" y="2496"/>
              <a:ext cx="611" cy="202"/>
            </a:xfrm>
            <a:prstGeom prst="rect">
              <a:avLst/>
            </a:prstGeom>
            <a:noFill/>
            <a:ln w="9525">
              <a:noFill/>
              <a:miter lim="800000"/>
              <a:headEnd/>
              <a:tailEnd/>
            </a:ln>
          </p:spPr>
          <p:txBody>
            <a:bodyPr wrap="none" lIns="91432" tIns="45716" rIns="91432" bIns="45716">
              <a:spAutoFit/>
            </a:bodyPr>
            <a:lstStyle/>
            <a:p>
              <a:pPr eaLnBrk="0" hangingPunct="0"/>
              <a:r>
                <a:rPr lang="en-US" sz="1100" b="1">
                  <a:solidFill>
                    <a:schemeClr val="accent2"/>
                  </a:solidFill>
                </a:rPr>
                <a:t>Pasture D</a:t>
              </a:r>
            </a:p>
          </p:txBody>
        </p:sp>
        <p:sp>
          <p:nvSpPr>
            <p:cNvPr id="11" name="Text Box 12"/>
            <p:cNvSpPr txBox="1">
              <a:spLocks noChangeArrowheads="1"/>
            </p:cNvSpPr>
            <p:nvPr/>
          </p:nvSpPr>
          <p:spPr bwMode="auto">
            <a:xfrm>
              <a:off x="3109" y="1366"/>
              <a:ext cx="600" cy="202"/>
            </a:xfrm>
            <a:prstGeom prst="rect">
              <a:avLst/>
            </a:prstGeom>
            <a:noFill/>
            <a:ln w="9525">
              <a:noFill/>
              <a:miter lim="800000"/>
              <a:headEnd/>
              <a:tailEnd/>
            </a:ln>
          </p:spPr>
          <p:txBody>
            <a:bodyPr wrap="none" lIns="91432" tIns="45716" rIns="91432" bIns="45716">
              <a:spAutoFit/>
            </a:bodyPr>
            <a:lstStyle/>
            <a:p>
              <a:pPr eaLnBrk="0" hangingPunct="0"/>
              <a:r>
                <a:rPr lang="en-US" sz="1100" b="1" dirty="0">
                  <a:solidFill>
                    <a:schemeClr val="accent2"/>
                  </a:solidFill>
                </a:rPr>
                <a:t>Pasture C</a:t>
              </a:r>
            </a:p>
          </p:txBody>
        </p:sp>
        <p:sp>
          <p:nvSpPr>
            <p:cNvPr id="12" name="Text Box 13"/>
            <p:cNvSpPr txBox="1">
              <a:spLocks noChangeArrowheads="1"/>
            </p:cNvSpPr>
            <p:nvPr/>
          </p:nvSpPr>
          <p:spPr bwMode="auto">
            <a:xfrm>
              <a:off x="2592" y="720"/>
              <a:ext cx="603" cy="202"/>
            </a:xfrm>
            <a:prstGeom prst="rect">
              <a:avLst/>
            </a:prstGeom>
            <a:noFill/>
            <a:ln w="9525">
              <a:noFill/>
              <a:miter lim="800000"/>
              <a:headEnd/>
              <a:tailEnd/>
            </a:ln>
          </p:spPr>
          <p:txBody>
            <a:bodyPr wrap="none" lIns="91432" tIns="45716" rIns="91432" bIns="45716">
              <a:spAutoFit/>
            </a:bodyPr>
            <a:lstStyle/>
            <a:p>
              <a:pPr eaLnBrk="0" hangingPunct="0"/>
              <a:r>
                <a:rPr lang="en-US" sz="1100" b="1">
                  <a:solidFill>
                    <a:schemeClr val="accent2"/>
                  </a:solidFill>
                </a:rPr>
                <a:t>Pasture B</a:t>
              </a:r>
            </a:p>
          </p:txBody>
        </p:sp>
        <p:sp>
          <p:nvSpPr>
            <p:cNvPr id="13" name="AutoShape 14"/>
            <p:cNvSpPr>
              <a:spLocks noChangeArrowheads="1"/>
            </p:cNvSpPr>
            <p:nvPr/>
          </p:nvSpPr>
          <p:spPr bwMode="auto">
            <a:xfrm>
              <a:off x="2709" y="2304"/>
              <a:ext cx="96" cy="88"/>
            </a:xfrm>
            <a:prstGeom prst="triangle">
              <a:avLst>
                <a:gd name="adj" fmla="val 50000"/>
              </a:avLst>
            </a:prstGeom>
            <a:solidFill>
              <a:srgbClr val="0070C0"/>
            </a:solidFill>
            <a:ln w="9525">
              <a:solidFill>
                <a:srgbClr val="00B0F0"/>
              </a:solidFill>
              <a:miter lim="800000"/>
              <a:headEnd/>
              <a:tailEnd/>
            </a:ln>
          </p:spPr>
          <p:txBody>
            <a:bodyPr wrap="none" anchor="ctr"/>
            <a:lstStyle/>
            <a:p>
              <a:endParaRPr lang="en-US"/>
            </a:p>
          </p:txBody>
        </p:sp>
        <p:sp>
          <p:nvSpPr>
            <p:cNvPr id="14" name="Line 15"/>
            <p:cNvSpPr>
              <a:spLocks noChangeShapeType="1"/>
            </p:cNvSpPr>
            <p:nvPr/>
          </p:nvSpPr>
          <p:spPr bwMode="auto">
            <a:xfrm flipV="1">
              <a:off x="2304" y="1920"/>
              <a:ext cx="48" cy="166"/>
            </a:xfrm>
            <a:prstGeom prst="line">
              <a:avLst/>
            </a:prstGeom>
            <a:noFill/>
            <a:ln w="9525">
              <a:solidFill>
                <a:schemeClr val="bg2"/>
              </a:solidFill>
              <a:prstDash val="lgDash"/>
              <a:round/>
              <a:headEnd/>
              <a:tailEnd/>
            </a:ln>
          </p:spPr>
          <p:txBody>
            <a:bodyPr wrap="none" anchor="ctr"/>
            <a:lstStyle/>
            <a:p>
              <a:endParaRPr lang="en-US"/>
            </a:p>
          </p:txBody>
        </p:sp>
        <p:sp>
          <p:nvSpPr>
            <p:cNvPr id="15" name="Line 16"/>
            <p:cNvSpPr>
              <a:spLocks noChangeShapeType="1"/>
            </p:cNvSpPr>
            <p:nvPr/>
          </p:nvSpPr>
          <p:spPr bwMode="auto">
            <a:xfrm rot="-5543156">
              <a:off x="2137" y="2039"/>
              <a:ext cx="94" cy="143"/>
            </a:xfrm>
            <a:prstGeom prst="line">
              <a:avLst/>
            </a:prstGeom>
            <a:noFill/>
            <a:ln w="9525">
              <a:solidFill>
                <a:schemeClr val="bg2"/>
              </a:solidFill>
              <a:prstDash val="lgDash"/>
              <a:round/>
              <a:headEnd/>
              <a:tailEnd/>
            </a:ln>
          </p:spPr>
          <p:txBody>
            <a:bodyPr wrap="none" anchor="ctr"/>
            <a:lstStyle/>
            <a:p>
              <a:endParaRPr lang="en-US"/>
            </a:p>
          </p:txBody>
        </p:sp>
        <p:sp>
          <p:nvSpPr>
            <p:cNvPr id="16" name="Line 17"/>
            <p:cNvSpPr>
              <a:spLocks noChangeShapeType="1"/>
            </p:cNvSpPr>
            <p:nvPr/>
          </p:nvSpPr>
          <p:spPr bwMode="auto">
            <a:xfrm flipH="1" flipV="1">
              <a:off x="2064" y="1953"/>
              <a:ext cx="672" cy="398"/>
            </a:xfrm>
            <a:prstGeom prst="line">
              <a:avLst/>
            </a:prstGeom>
            <a:noFill/>
            <a:ln w="9525">
              <a:solidFill>
                <a:schemeClr val="bg2"/>
              </a:solidFill>
              <a:prstDash val="lgDash"/>
              <a:round/>
              <a:headEnd/>
              <a:tailEnd/>
            </a:ln>
          </p:spPr>
          <p:txBody>
            <a:bodyPr wrap="none" anchor="ctr"/>
            <a:lstStyle/>
            <a:p>
              <a:endParaRPr lang="en-US"/>
            </a:p>
          </p:txBody>
        </p:sp>
        <p:sp>
          <p:nvSpPr>
            <p:cNvPr id="17" name="Oval 18"/>
            <p:cNvSpPr>
              <a:spLocks noChangeArrowheads="1"/>
            </p:cNvSpPr>
            <p:nvPr/>
          </p:nvSpPr>
          <p:spPr bwMode="auto">
            <a:xfrm>
              <a:off x="2352" y="1872"/>
              <a:ext cx="48" cy="44"/>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8" name="Oval 19"/>
            <p:cNvSpPr>
              <a:spLocks noChangeArrowheads="1"/>
            </p:cNvSpPr>
            <p:nvPr/>
          </p:nvSpPr>
          <p:spPr bwMode="auto">
            <a:xfrm>
              <a:off x="2064" y="1923"/>
              <a:ext cx="48" cy="4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9" name="Oval 20"/>
            <p:cNvSpPr>
              <a:spLocks noChangeArrowheads="1"/>
            </p:cNvSpPr>
            <p:nvPr/>
          </p:nvSpPr>
          <p:spPr bwMode="auto">
            <a:xfrm>
              <a:off x="2064" y="2160"/>
              <a:ext cx="48" cy="4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0" name="Text Box 21"/>
            <p:cNvSpPr txBox="1">
              <a:spLocks noChangeArrowheads="1"/>
            </p:cNvSpPr>
            <p:nvPr/>
          </p:nvSpPr>
          <p:spPr bwMode="auto">
            <a:xfrm>
              <a:off x="2542" y="2080"/>
              <a:ext cx="990" cy="185"/>
            </a:xfrm>
            <a:prstGeom prst="rect">
              <a:avLst/>
            </a:prstGeom>
            <a:noFill/>
            <a:ln w="9525">
              <a:noFill/>
              <a:miter lim="800000"/>
              <a:headEnd/>
              <a:tailEnd/>
            </a:ln>
          </p:spPr>
          <p:txBody>
            <a:bodyPr wrap="none" lIns="91432" tIns="45716" rIns="91432" bIns="45716">
              <a:spAutoFit/>
            </a:bodyPr>
            <a:lstStyle/>
            <a:p>
              <a:pPr eaLnBrk="0" hangingPunct="0"/>
              <a:r>
                <a:rPr lang="en-US" sz="1000" i="1" dirty="0"/>
                <a:t>Well with water line</a:t>
              </a:r>
            </a:p>
          </p:txBody>
        </p:sp>
        <p:sp>
          <p:nvSpPr>
            <p:cNvPr id="21" name="Line 22"/>
            <p:cNvSpPr>
              <a:spLocks noChangeShapeType="1"/>
            </p:cNvSpPr>
            <p:nvPr/>
          </p:nvSpPr>
          <p:spPr bwMode="auto">
            <a:xfrm flipV="1">
              <a:off x="2496" y="2352"/>
              <a:ext cx="192" cy="136"/>
            </a:xfrm>
            <a:prstGeom prst="line">
              <a:avLst/>
            </a:prstGeom>
            <a:noFill/>
            <a:ln w="9525">
              <a:solidFill>
                <a:schemeClr val="tx1"/>
              </a:solidFill>
              <a:round/>
              <a:headEnd/>
              <a:tailEnd type="triangle" w="med" len="med"/>
            </a:ln>
          </p:spPr>
          <p:txBody>
            <a:bodyPr wrap="none" anchor="ctr"/>
            <a:lstStyle/>
            <a:p>
              <a:endParaRPr lang="en-US"/>
            </a:p>
          </p:txBody>
        </p:sp>
        <p:sp>
          <p:nvSpPr>
            <p:cNvPr id="22" name="Text Box 23"/>
            <p:cNvSpPr txBox="1">
              <a:spLocks noChangeArrowheads="1"/>
            </p:cNvSpPr>
            <p:nvPr/>
          </p:nvSpPr>
          <p:spPr bwMode="auto">
            <a:xfrm>
              <a:off x="1430" y="1754"/>
              <a:ext cx="559" cy="299"/>
            </a:xfrm>
            <a:prstGeom prst="rect">
              <a:avLst/>
            </a:prstGeom>
            <a:noFill/>
            <a:ln w="9525">
              <a:noFill/>
              <a:miter lim="800000"/>
              <a:headEnd/>
              <a:tailEnd/>
            </a:ln>
          </p:spPr>
          <p:txBody>
            <a:bodyPr lIns="91432" tIns="45716" rIns="91432" bIns="45716">
              <a:spAutoFit/>
            </a:bodyPr>
            <a:lstStyle/>
            <a:p>
              <a:pPr eaLnBrk="0" hangingPunct="0"/>
              <a:r>
                <a:rPr lang="en-US" sz="1000" i="1" dirty="0"/>
                <a:t>Water tanks</a:t>
              </a:r>
            </a:p>
          </p:txBody>
        </p:sp>
        <p:sp>
          <p:nvSpPr>
            <p:cNvPr id="23" name="Line 30"/>
            <p:cNvSpPr>
              <a:spLocks noChangeShapeType="1"/>
            </p:cNvSpPr>
            <p:nvPr/>
          </p:nvSpPr>
          <p:spPr bwMode="auto">
            <a:xfrm>
              <a:off x="1776" y="1960"/>
              <a:ext cx="240" cy="0"/>
            </a:xfrm>
            <a:prstGeom prst="line">
              <a:avLst/>
            </a:prstGeom>
            <a:noFill/>
            <a:ln w="9525">
              <a:solidFill>
                <a:schemeClr val="tx1"/>
              </a:solidFill>
              <a:round/>
              <a:headEnd/>
              <a:tailEnd type="triangle" w="med" len="med"/>
            </a:ln>
          </p:spPr>
          <p:txBody>
            <a:bodyPr wrap="none" anchor="ctr"/>
            <a:lstStyle/>
            <a:p>
              <a:endParaRPr lang="en-US"/>
            </a:p>
          </p:txBody>
        </p:sp>
        <p:sp>
          <p:nvSpPr>
            <p:cNvPr id="24" name="Line 39"/>
            <p:cNvSpPr>
              <a:spLocks noChangeShapeType="1"/>
            </p:cNvSpPr>
            <p:nvPr/>
          </p:nvSpPr>
          <p:spPr bwMode="auto">
            <a:xfrm>
              <a:off x="720" y="672"/>
              <a:ext cx="2976" cy="2784"/>
            </a:xfrm>
            <a:prstGeom prst="line">
              <a:avLst/>
            </a:prstGeom>
            <a:noFill/>
            <a:ln w="9525">
              <a:solidFill>
                <a:schemeClr val="tx1"/>
              </a:solidFill>
              <a:round/>
              <a:headEnd/>
              <a:tailEnd/>
            </a:ln>
          </p:spPr>
          <p:txBody>
            <a:bodyPr/>
            <a:lstStyle/>
            <a:p>
              <a:endParaRPr lang="en-US"/>
            </a:p>
          </p:txBody>
        </p:sp>
        <p:sp>
          <p:nvSpPr>
            <p:cNvPr id="25" name="Line 41"/>
            <p:cNvSpPr>
              <a:spLocks noChangeShapeType="1"/>
            </p:cNvSpPr>
            <p:nvPr/>
          </p:nvSpPr>
          <p:spPr bwMode="auto">
            <a:xfrm rot="5400000">
              <a:off x="816" y="576"/>
              <a:ext cx="2784" cy="2976"/>
            </a:xfrm>
            <a:prstGeom prst="line">
              <a:avLst/>
            </a:prstGeom>
            <a:noFill/>
            <a:ln w="9525">
              <a:solidFill>
                <a:schemeClr val="tx1"/>
              </a:solidFill>
              <a:round/>
              <a:headEnd/>
              <a:tailEnd/>
            </a:ln>
          </p:spPr>
          <p:txBody>
            <a:bodyPr/>
            <a:lstStyle/>
            <a:p>
              <a:endParaRPr lang="en-US"/>
            </a:p>
          </p:txBody>
        </p:sp>
        <p:sp>
          <p:nvSpPr>
            <p:cNvPr id="27" name="Line 44"/>
            <p:cNvSpPr>
              <a:spLocks noChangeShapeType="1"/>
            </p:cNvSpPr>
            <p:nvPr/>
          </p:nvSpPr>
          <p:spPr bwMode="auto">
            <a:xfrm rot="-5543156">
              <a:off x="2449" y="2207"/>
              <a:ext cx="94" cy="96"/>
            </a:xfrm>
            <a:prstGeom prst="line">
              <a:avLst/>
            </a:prstGeom>
            <a:noFill/>
            <a:ln w="9525">
              <a:solidFill>
                <a:schemeClr val="bg2"/>
              </a:solidFill>
              <a:prstDash val="lgDash"/>
              <a:round/>
              <a:headEnd/>
              <a:tailEnd/>
            </a:ln>
          </p:spPr>
          <p:txBody>
            <a:bodyPr wrap="none" anchor="ctr"/>
            <a:lstStyle/>
            <a:p>
              <a:endParaRPr lang="en-US"/>
            </a:p>
          </p:txBody>
        </p:sp>
        <p:sp>
          <p:nvSpPr>
            <p:cNvPr id="28" name="Text Box 45"/>
            <p:cNvSpPr txBox="1">
              <a:spLocks noChangeArrowheads="1"/>
            </p:cNvSpPr>
            <p:nvPr/>
          </p:nvSpPr>
          <p:spPr bwMode="auto">
            <a:xfrm>
              <a:off x="2688" y="3275"/>
              <a:ext cx="595" cy="202"/>
            </a:xfrm>
            <a:prstGeom prst="rect">
              <a:avLst/>
            </a:prstGeom>
            <a:noFill/>
            <a:ln w="9525">
              <a:noFill/>
              <a:miter lim="800000"/>
              <a:headEnd/>
              <a:tailEnd/>
            </a:ln>
          </p:spPr>
          <p:txBody>
            <a:bodyPr wrap="none" lIns="91432" tIns="45716" rIns="91432" bIns="45716">
              <a:spAutoFit/>
            </a:bodyPr>
            <a:lstStyle/>
            <a:p>
              <a:pPr eaLnBrk="0" hangingPunct="0"/>
              <a:r>
                <a:rPr lang="en-US" sz="1100" b="1">
                  <a:solidFill>
                    <a:schemeClr val="accent2"/>
                  </a:solidFill>
                </a:rPr>
                <a:t>Pasture E</a:t>
              </a:r>
            </a:p>
          </p:txBody>
        </p:sp>
        <p:sp>
          <p:nvSpPr>
            <p:cNvPr id="29" name="Text Box 46"/>
            <p:cNvSpPr txBox="1">
              <a:spLocks noChangeArrowheads="1"/>
            </p:cNvSpPr>
            <p:nvPr/>
          </p:nvSpPr>
          <p:spPr bwMode="auto">
            <a:xfrm>
              <a:off x="1392" y="3275"/>
              <a:ext cx="591" cy="202"/>
            </a:xfrm>
            <a:prstGeom prst="rect">
              <a:avLst/>
            </a:prstGeom>
            <a:noFill/>
            <a:ln w="9525">
              <a:noFill/>
              <a:miter lim="800000"/>
              <a:headEnd/>
              <a:tailEnd/>
            </a:ln>
          </p:spPr>
          <p:txBody>
            <a:bodyPr wrap="none" lIns="91432" tIns="45716" rIns="91432" bIns="45716">
              <a:spAutoFit/>
            </a:bodyPr>
            <a:lstStyle/>
            <a:p>
              <a:pPr eaLnBrk="0" hangingPunct="0"/>
              <a:r>
                <a:rPr lang="en-US" sz="1100" b="1">
                  <a:solidFill>
                    <a:schemeClr val="accent2"/>
                  </a:solidFill>
                </a:rPr>
                <a:t>Pasture F</a:t>
              </a:r>
            </a:p>
          </p:txBody>
        </p:sp>
        <p:sp>
          <p:nvSpPr>
            <p:cNvPr id="30" name="Text Box 47"/>
            <p:cNvSpPr txBox="1">
              <a:spLocks noChangeArrowheads="1"/>
            </p:cNvSpPr>
            <p:nvPr/>
          </p:nvSpPr>
          <p:spPr bwMode="auto">
            <a:xfrm>
              <a:off x="740" y="2448"/>
              <a:ext cx="612" cy="202"/>
            </a:xfrm>
            <a:prstGeom prst="rect">
              <a:avLst/>
            </a:prstGeom>
            <a:noFill/>
            <a:ln w="9525">
              <a:noFill/>
              <a:miter lim="800000"/>
              <a:headEnd/>
              <a:tailEnd/>
            </a:ln>
          </p:spPr>
          <p:txBody>
            <a:bodyPr wrap="none" lIns="91432" tIns="45716" rIns="91432" bIns="45716">
              <a:spAutoFit/>
            </a:bodyPr>
            <a:lstStyle/>
            <a:p>
              <a:pPr eaLnBrk="0" hangingPunct="0"/>
              <a:r>
                <a:rPr lang="en-US" sz="1100" b="1" dirty="0">
                  <a:solidFill>
                    <a:schemeClr val="accent2"/>
                  </a:solidFill>
                </a:rPr>
                <a:t>Pasture G</a:t>
              </a:r>
            </a:p>
          </p:txBody>
        </p:sp>
        <p:sp>
          <p:nvSpPr>
            <p:cNvPr id="31" name="Text Box 48"/>
            <p:cNvSpPr txBox="1">
              <a:spLocks noChangeArrowheads="1"/>
            </p:cNvSpPr>
            <p:nvPr/>
          </p:nvSpPr>
          <p:spPr bwMode="auto">
            <a:xfrm>
              <a:off x="740" y="1393"/>
              <a:ext cx="612" cy="202"/>
            </a:xfrm>
            <a:prstGeom prst="rect">
              <a:avLst/>
            </a:prstGeom>
            <a:noFill/>
            <a:ln w="9525">
              <a:noFill/>
              <a:miter lim="800000"/>
              <a:headEnd/>
              <a:tailEnd/>
            </a:ln>
          </p:spPr>
          <p:txBody>
            <a:bodyPr wrap="none" lIns="91432" tIns="45716" rIns="91432" bIns="45716">
              <a:spAutoFit/>
            </a:bodyPr>
            <a:lstStyle/>
            <a:p>
              <a:pPr eaLnBrk="0" hangingPunct="0"/>
              <a:r>
                <a:rPr lang="en-US" sz="1100" b="1">
                  <a:solidFill>
                    <a:schemeClr val="accent2"/>
                  </a:solidFill>
                </a:rPr>
                <a:t>Pasture H</a:t>
              </a:r>
            </a:p>
          </p:txBody>
        </p:sp>
      </p:grpSp>
      <p:sp>
        <p:nvSpPr>
          <p:cNvPr id="32" name="Oval 31"/>
          <p:cNvSpPr>
            <a:spLocks noChangeArrowheads="1"/>
          </p:cNvSpPr>
          <p:nvPr/>
        </p:nvSpPr>
        <p:spPr bwMode="auto">
          <a:xfrm>
            <a:off x="9243306" y="4161317"/>
            <a:ext cx="93634" cy="93426"/>
          </a:xfrm>
          <a:prstGeom prst="ellipse">
            <a:avLst/>
          </a:prstGeom>
          <a:solidFill>
            <a:srgbClr val="0070C0"/>
          </a:solidFill>
          <a:ln w="9525">
            <a:solidFill>
              <a:schemeClr val="accent6">
                <a:lumMod val="75000"/>
              </a:schemeClr>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solidFill>
                <a:srgbClr val="0070C0"/>
              </a:solidFill>
            </a:endParaRPr>
          </a:p>
        </p:txBody>
      </p:sp>
      <p:sp>
        <p:nvSpPr>
          <p:cNvPr id="33" name="Oval 32"/>
          <p:cNvSpPr>
            <a:spLocks noChangeArrowheads="1"/>
          </p:cNvSpPr>
          <p:nvPr/>
        </p:nvSpPr>
        <p:spPr bwMode="auto">
          <a:xfrm>
            <a:off x="9571551" y="4114426"/>
            <a:ext cx="93634" cy="93426"/>
          </a:xfrm>
          <a:prstGeom prst="ellipse">
            <a:avLst/>
          </a:prstGeom>
          <a:solidFill>
            <a:srgbClr val="0070C0"/>
          </a:solidFill>
          <a:ln w="9525">
            <a:solidFill>
              <a:schemeClr val="accent6">
                <a:lumMod val="75000"/>
              </a:schemeClr>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solidFill>
                <a:srgbClr val="0070C0"/>
              </a:solidFill>
            </a:endParaRPr>
          </a:p>
        </p:txBody>
      </p:sp>
      <p:sp>
        <p:nvSpPr>
          <p:cNvPr id="34" name="Oval 33"/>
          <p:cNvSpPr>
            <a:spLocks noChangeArrowheads="1"/>
          </p:cNvSpPr>
          <p:nvPr/>
        </p:nvSpPr>
        <p:spPr bwMode="auto">
          <a:xfrm>
            <a:off x="9231585" y="4477840"/>
            <a:ext cx="93634" cy="93426"/>
          </a:xfrm>
          <a:prstGeom prst="ellipse">
            <a:avLst/>
          </a:prstGeom>
          <a:solidFill>
            <a:srgbClr val="0070C0"/>
          </a:solidFill>
          <a:ln w="9525">
            <a:solidFill>
              <a:schemeClr val="accent6">
                <a:lumMod val="75000"/>
              </a:schemeClr>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solidFill>
                <a:srgbClr val="0070C0"/>
              </a:solidFill>
            </a:endParaRPr>
          </a:p>
        </p:txBody>
      </p:sp>
      <p:sp>
        <p:nvSpPr>
          <p:cNvPr id="35" name="Oval 34"/>
          <p:cNvSpPr>
            <a:spLocks noChangeArrowheads="1"/>
          </p:cNvSpPr>
          <p:nvPr/>
        </p:nvSpPr>
        <p:spPr bwMode="auto">
          <a:xfrm>
            <a:off x="9512938" y="4630240"/>
            <a:ext cx="93634" cy="93426"/>
          </a:xfrm>
          <a:prstGeom prst="ellipse">
            <a:avLst/>
          </a:prstGeom>
          <a:solidFill>
            <a:srgbClr val="0070C0"/>
          </a:solidFill>
          <a:ln w="9525">
            <a:solidFill>
              <a:schemeClr val="accent6">
                <a:lumMod val="75000"/>
              </a:schemeClr>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a:lstStyle>
          <a:p>
            <a:endParaRPr lang="en-US">
              <a:solidFill>
                <a:srgbClr val="0070C0"/>
              </a:solidFill>
            </a:endParaRPr>
          </a:p>
        </p:txBody>
      </p:sp>
      <p:pic>
        <p:nvPicPr>
          <p:cNvPr id="36" name="Picture 3"/>
          <p:cNvPicPr>
            <a:picLocks noChangeAspect="1" noChangeArrowheads="1"/>
          </p:cNvPicPr>
          <p:nvPr/>
        </p:nvPicPr>
        <p:blipFill>
          <a:blip r:embed="rId5" cstate="print"/>
          <a:srcRect/>
          <a:stretch>
            <a:fillRect/>
          </a:stretch>
        </p:blipFill>
        <p:spPr bwMode="auto">
          <a:xfrm>
            <a:off x="374091" y="2991531"/>
            <a:ext cx="6828870" cy="2355119"/>
          </a:xfrm>
          <a:prstGeom prst="rect">
            <a:avLst/>
          </a:prstGeom>
          <a:noFill/>
          <a:ln w="9525">
            <a:noFill/>
            <a:miter lim="800000"/>
            <a:headEnd/>
            <a:tailEnd/>
          </a:ln>
          <a:effectLst/>
        </p:spPr>
      </p:pic>
      <p:pic>
        <p:nvPicPr>
          <p:cNvPr id="26" name="Audio 25">
            <a:hlinkClick r:id="" action="ppaction://media"/>
            <a:extLst>
              <a:ext uri="{FF2B5EF4-FFF2-40B4-BE49-F238E27FC236}">
                <a16:creationId xmlns:a16="http://schemas.microsoft.com/office/drawing/2014/main" id="{03F28B7D-6053-40AD-A72D-23481D63A54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757585383"/>
      </p:ext>
    </p:extLst>
  </p:cSld>
  <p:clrMapOvr>
    <a:masterClrMapping/>
  </p:clrMapOvr>
  <mc:AlternateContent xmlns:mc="http://schemas.openxmlformats.org/markup-compatibility/2006">
    <mc:Choice xmlns:p14="http://schemas.microsoft.com/office/powerpoint/2010/main" Requires="p14">
      <p:transition spd="slow" p14:dur="2000" advTm="63956"/>
    </mc:Choice>
    <mc:Fallback>
      <p:transition spd="slow" advTm="63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Basic Grazing Systems</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5086" y="1291775"/>
            <a:ext cx="11263085" cy="1261884"/>
          </a:xfrm>
          <a:prstGeom prst="rect">
            <a:avLst/>
          </a:prstGeom>
          <a:noFill/>
        </p:spPr>
        <p:txBody>
          <a:bodyPr wrap="square" rtlCol="0">
            <a:spAutoFit/>
          </a:bodyPr>
          <a:lstStyle/>
          <a:p>
            <a:r>
              <a:rPr lang="en-US" sz="2800" b="1" dirty="0"/>
              <a:t>Short-Duration: </a:t>
            </a:r>
            <a:r>
              <a:rPr lang="en-US" sz="2400" dirty="0"/>
              <a:t>Each pasture in the unit is grazed for a short time and animals are rotated through all available pastures so that each pasture is grazed at least two times per year.  </a:t>
            </a:r>
          </a:p>
        </p:txBody>
      </p:sp>
      <p:sp>
        <p:nvSpPr>
          <p:cNvPr id="37" name="TextBox 36"/>
          <p:cNvSpPr txBox="1"/>
          <p:nvPr/>
        </p:nvSpPr>
        <p:spPr>
          <a:xfrm>
            <a:off x="876300" y="2613749"/>
            <a:ext cx="2741944" cy="646331"/>
          </a:xfrm>
          <a:prstGeom prst="rect">
            <a:avLst/>
          </a:prstGeom>
          <a:noFill/>
        </p:spPr>
        <p:txBody>
          <a:bodyPr wrap="square" rtlCol="0">
            <a:spAutoFit/>
          </a:bodyPr>
          <a:lstStyle/>
          <a:p>
            <a:r>
              <a:rPr lang="en-US" sz="3600" b="1" dirty="0">
                <a:solidFill>
                  <a:schemeClr val="accent1">
                    <a:lumMod val="75000"/>
                  </a:schemeClr>
                </a:solidFill>
              </a:rPr>
              <a:t>Pros/Cons?</a:t>
            </a:r>
          </a:p>
        </p:txBody>
      </p:sp>
      <p:sp>
        <p:nvSpPr>
          <p:cNvPr id="38" name="TextBox 37"/>
          <p:cNvSpPr txBox="1"/>
          <p:nvPr/>
        </p:nvSpPr>
        <p:spPr>
          <a:xfrm>
            <a:off x="876300" y="3267452"/>
            <a:ext cx="11108871" cy="3046988"/>
          </a:xfrm>
          <a:prstGeom prst="rect">
            <a:avLst/>
          </a:prstGeom>
          <a:noFill/>
        </p:spPr>
        <p:txBody>
          <a:bodyPr wrap="square" rtlCol="0">
            <a:spAutoFit/>
          </a:bodyPr>
          <a:lstStyle/>
          <a:p>
            <a:pPr marL="342900" indent="-342900">
              <a:buClr>
                <a:schemeClr val="accent3">
                  <a:lumMod val="50000"/>
                </a:schemeClr>
              </a:buClr>
              <a:buFont typeface="Arial Black" panose="020B0A04020102020204" pitchFamily="34" charset="0"/>
              <a:buChar char="+"/>
            </a:pPr>
            <a:r>
              <a:rPr lang="en-US" sz="2400" dirty="0"/>
              <a:t>Stocking rate often higher because animals eat all plants.</a:t>
            </a:r>
          </a:p>
          <a:p>
            <a:pPr marL="342900" indent="-342900">
              <a:buClr>
                <a:schemeClr val="accent3">
                  <a:lumMod val="50000"/>
                </a:schemeClr>
              </a:buClr>
              <a:buFont typeface="Arial Black" panose="020B0A04020102020204" pitchFamily="34" charset="0"/>
              <a:buChar char="+"/>
            </a:pPr>
            <a:r>
              <a:rPr lang="en-US" sz="2400" dirty="0"/>
              <a:t>Forage quality can be higher because animals are always eating green fresh regrowth.</a:t>
            </a:r>
          </a:p>
          <a:p>
            <a:pPr marL="342900" indent="-342900">
              <a:buClr>
                <a:schemeClr val="accent3">
                  <a:lumMod val="50000"/>
                </a:schemeClr>
              </a:buClr>
              <a:buFont typeface="Arial Black" panose="020B0A04020102020204" pitchFamily="34" charset="0"/>
              <a:buChar char="+"/>
            </a:pPr>
            <a:r>
              <a:rPr lang="en-US" sz="2400" dirty="0"/>
              <a:t>Range condition sometimes improves because all plants are grazed…not just the plants that animals favor. </a:t>
            </a:r>
          </a:p>
          <a:p>
            <a:pPr>
              <a:buClr>
                <a:schemeClr val="accent3">
                  <a:lumMod val="50000"/>
                </a:schemeClr>
              </a:buClr>
            </a:pPr>
            <a:endParaRPr lang="en-US" sz="2400" dirty="0"/>
          </a:p>
          <a:p>
            <a:pPr marL="342900" indent="-342900">
              <a:buClr>
                <a:srgbClr val="C00000"/>
              </a:buClr>
              <a:buFont typeface="Arial Black" panose="020B0A04020102020204" pitchFamily="34" charset="0"/>
              <a:buChar char="―"/>
            </a:pPr>
            <a:r>
              <a:rPr lang="en-US" sz="2400" dirty="0"/>
              <a:t>Animal performance is usually low on this system because animals have to eat all plants available…can’t only eat their favorites. </a:t>
            </a:r>
          </a:p>
          <a:p>
            <a:pPr marL="342900" indent="-342900">
              <a:buClr>
                <a:srgbClr val="C00000"/>
              </a:buClr>
              <a:buFont typeface="Arial Black" panose="020B0A04020102020204" pitchFamily="34" charset="0"/>
              <a:buChar char="―"/>
            </a:pPr>
            <a:r>
              <a:rPr lang="en-US" sz="2400" dirty="0"/>
              <a:t>Rangeland condition can be decreased because plants never get a rest or deferment.  </a:t>
            </a:r>
          </a:p>
        </p:txBody>
      </p:sp>
      <p:pic>
        <p:nvPicPr>
          <p:cNvPr id="5" name="Audio 4">
            <a:hlinkClick r:id="" action="ppaction://media"/>
            <a:extLst>
              <a:ext uri="{FF2B5EF4-FFF2-40B4-BE49-F238E27FC236}">
                <a16:creationId xmlns:a16="http://schemas.microsoft.com/office/drawing/2014/main" id="{2D4B6309-57B8-4CDA-8C87-EDFE0598D18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633200" y="6299200"/>
            <a:ext cx="406400" cy="406400"/>
          </a:xfrm>
          <a:prstGeom prst="rect">
            <a:avLst/>
          </a:prstGeom>
        </p:spPr>
      </p:pic>
    </p:spTree>
    <p:custDataLst>
      <p:tags r:id="rId1"/>
    </p:custDataLst>
    <p:extLst>
      <p:ext uri="{BB962C8B-B14F-4D97-AF65-F5344CB8AC3E}">
        <p14:creationId xmlns:p14="http://schemas.microsoft.com/office/powerpoint/2010/main" val="2015588443"/>
      </p:ext>
    </p:extLst>
  </p:cSld>
  <p:clrMapOvr>
    <a:masterClrMapping/>
  </p:clrMapOvr>
  <mc:AlternateContent xmlns:mc="http://schemas.openxmlformats.org/markup-compatibility/2006">
    <mc:Choice xmlns:p14="http://schemas.microsoft.com/office/powerpoint/2010/main" Requires="p14">
      <p:transition spd="slow" p14:dur="2000" advTm="162714"/>
    </mc:Choice>
    <mc:Fallback>
      <p:transition spd="slow" advTm="1627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Basic Grazing Systems</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5086" y="1291775"/>
            <a:ext cx="11263085" cy="892552"/>
          </a:xfrm>
          <a:prstGeom prst="rect">
            <a:avLst/>
          </a:prstGeom>
          <a:noFill/>
        </p:spPr>
        <p:txBody>
          <a:bodyPr wrap="square" rtlCol="0">
            <a:spAutoFit/>
          </a:bodyPr>
          <a:lstStyle/>
          <a:p>
            <a:r>
              <a:rPr lang="en-US" sz="2800" b="1" dirty="0"/>
              <a:t>Seasonal-Suitability: </a:t>
            </a:r>
            <a:r>
              <a:rPr lang="en-US" sz="2400" dirty="0"/>
              <a:t>Moving livestock to different areas of range depending on growth patterns of different vegetation types </a:t>
            </a:r>
            <a:r>
              <a:rPr lang="en-US" sz="2400" i="1" dirty="0"/>
              <a:t>(i.e., following the green).</a:t>
            </a:r>
            <a:r>
              <a:rPr lang="en-US" sz="2400" dirty="0"/>
              <a:t>  </a:t>
            </a:r>
          </a:p>
        </p:txBody>
      </p:sp>
      <p:grpSp>
        <p:nvGrpSpPr>
          <p:cNvPr id="5" name="Group 28"/>
          <p:cNvGrpSpPr>
            <a:grpSpLocks/>
          </p:cNvGrpSpPr>
          <p:nvPr/>
        </p:nvGrpSpPr>
        <p:grpSpPr bwMode="auto">
          <a:xfrm>
            <a:off x="406660" y="2292585"/>
            <a:ext cx="8915139" cy="2709385"/>
            <a:chOff x="384" y="1296"/>
            <a:chExt cx="3600" cy="1126"/>
          </a:xfrm>
        </p:grpSpPr>
        <p:sp>
          <p:nvSpPr>
            <p:cNvPr id="6" name="Text Box 10"/>
            <p:cNvSpPr txBox="1">
              <a:spLocks noChangeArrowheads="1"/>
            </p:cNvSpPr>
            <p:nvPr/>
          </p:nvSpPr>
          <p:spPr bwMode="auto">
            <a:xfrm>
              <a:off x="528" y="2256"/>
              <a:ext cx="832" cy="166"/>
            </a:xfrm>
            <a:prstGeom prst="rect">
              <a:avLst/>
            </a:prstGeom>
            <a:noFill/>
            <a:ln w="9525">
              <a:noFill/>
              <a:miter lim="800000"/>
              <a:headEnd/>
              <a:tailEnd/>
            </a:ln>
          </p:spPr>
          <p:txBody>
            <a:bodyPr wrap="none">
              <a:spAutoFit/>
            </a:bodyPr>
            <a:lstStyle/>
            <a:p>
              <a:r>
                <a:rPr lang="en-US" sz="2000" dirty="0"/>
                <a:t>Winter Range</a:t>
              </a:r>
            </a:p>
          </p:txBody>
        </p:sp>
        <p:sp>
          <p:nvSpPr>
            <p:cNvPr id="7" name="Text Box 11"/>
            <p:cNvSpPr txBox="1">
              <a:spLocks noChangeArrowheads="1"/>
            </p:cNvSpPr>
            <p:nvPr/>
          </p:nvSpPr>
          <p:spPr bwMode="auto">
            <a:xfrm>
              <a:off x="1392" y="1632"/>
              <a:ext cx="675" cy="166"/>
            </a:xfrm>
            <a:prstGeom prst="rect">
              <a:avLst/>
            </a:prstGeom>
            <a:noFill/>
            <a:ln w="9525">
              <a:noFill/>
              <a:miter lim="800000"/>
              <a:headEnd/>
              <a:tailEnd/>
            </a:ln>
          </p:spPr>
          <p:txBody>
            <a:bodyPr wrap="none">
              <a:spAutoFit/>
            </a:bodyPr>
            <a:lstStyle/>
            <a:p>
              <a:r>
                <a:rPr lang="en-US" sz="2000"/>
                <a:t>Spring/Fall</a:t>
              </a:r>
            </a:p>
          </p:txBody>
        </p:sp>
        <p:sp>
          <p:nvSpPr>
            <p:cNvPr id="8" name="Text Box 12"/>
            <p:cNvSpPr txBox="1">
              <a:spLocks noChangeArrowheads="1"/>
            </p:cNvSpPr>
            <p:nvPr/>
          </p:nvSpPr>
          <p:spPr bwMode="auto">
            <a:xfrm>
              <a:off x="2736" y="1296"/>
              <a:ext cx="915" cy="166"/>
            </a:xfrm>
            <a:prstGeom prst="rect">
              <a:avLst/>
            </a:prstGeom>
            <a:noFill/>
            <a:ln w="9525">
              <a:noFill/>
              <a:miter lim="800000"/>
              <a:headEnd/>
              <a:tailEnd/>
            </a:ln>
          </p:spPr>
          <p:txBody>
            <a:bodyPr wrap="none">
              <a:spAutoFit/>
            </a:bodyPr>
            <a:lstStyle/>
            <a:p>
              <a:r>
                <a:rPr lang="en-US" sz="2000"/>
                <a:t>Summer Range</a:t>
              </a:r>
            </a:p>
          </p:txBody>
        </p:sp>
        <p:sp>
          <p:nvSpPr>
            <p:cNvPr id="9" name="Freeform 15"/>
            <p:cNvSpPr>
              <a:spLocks/>
            </p:cNvSpPr>
            <p:nvPr/>
          </p:nvSpPr>
          <p:spPr bwMode="auto">
            <a:xfrm>
              <a:off x="384" y="2160"/>
              <a:ext cx="1734" cy="96"/>
            </a:xfrm>
            <a:custGeom>
              <a:avLst/>
              <a:gdLst>
                <a:gd name="T0" fmla="*/ 0 w 1734"/>
                <a:gd name="T1" fmla="*/ 94 h 96"/>
                <a:gd name="T2" fmla="*/ 73 w 1734"/>
                <a:gd name="T3" fmla="*/ 69 h 96"/>
                <a:gd name="T4" fmla="*/ 269 w 1734"/>
                <a:gd name="T5" fmla="*/ 63 h 96"/>
                <a:gd name="T6" fmla="*/ 448 w 1734"/>
                <a:gd name="T7" fmla="*/ 38 h 96"/>
                <a:gd name="T8" fmla="*/ 559 w 1734"/>
                <a:gd name="T9" fmla="*/ 82 h 96"/>
                <a:gd name="T10" fmla="*/ 638 w 1734"/>
                <a:gd name="T11" fmla="*/ 57 h 96"/>
                <a:gd name="T12" fmla="*/ 755 w 1734"/>
                <a:gd name="T13" fmla="*/ 38 h 96"/>
                <a:gd name="T14" fmla="*/ 789 w 1734"/>
                <a:gd name="T15" fmla="*/ 19 h 96"/>
                <a:gd name="T16" fmla="*/ 839 w 1734"/>
                <a:gd name="T17" fmla="*/ 0 h 96"/>
                <a:gd name="T18" fmla="*/ 1124 w 1734"/>
                <a:gd name="T19" fmla="*/ 25 h 96"/>
                <a:gd name="T20" fmla="*/ 1292 w 1734"/>
                <a:gd name="T21" fmla="*/ 19 h 96"/>
                <a:gd name="T22" fmla="*/ 1399 w 1734"/>
                <a:gd name="T23" fmla="*/ 25 h 96"/>
                <a:gd name="T24" fmla="*/ 1460 w 1734"/>
                <a:gd name="T25" fmla="*/ 57 h 96"/>
                <a:gd name="T26" fmla="*/ 1734 w 1734"/>
                <a:gd name="T27" fmla="*/ 63 h 9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34"/>
                <a:gd name="T43" fmla="*/ 0 h 96"/>
                <a:gd name="T44" fmla="*/ 1734 w 1734"/>
                <a:gd name="T45" fmla="*/ 96 h 9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34" h="96">
                  <a:moveTo>
                    <a:pt x="0" y="94"/>
                  </a:moveTo>
                  <a:cubicBezTo>
                    <a:pt x="28" y="87"/>
                    <a:pt x="43" y="75"/>
                    <a:pt x="73" y="69"/>
                  </a:cubicBezTo>
                  <a:cubicBezTo>
                    <a:pt x="128" y="28"/>
                    <a:pt x="206" y="57"/>
                    <a:pt x="269" y="63"/>
                  </a:cubicBezTo>
                  <a:cubicBezTo>
                    <a:pt x="359" y="57"/>
                    <a:pt x="370" y="96"/>
                    <a:pt x="448" y="38"/>
                  </a:cubicBezTo>
                  <a:cubicBezTo>
                    <a:pt x="496" y="56"/>
                    <a:pt x="539" y="47"/>
                    <a:pt x="559" y="82"/>
                  </a:cubicBezTo>
                  <a:cubicBezTo>
                    <a:pt x="565" y="91"/>
                    <a:pt x="629" y="53"/>
                    <a:pt x="638" y="57"/>
                  </a:cubicBezTo>
                  <a:cubicBezTo>
                    <a:pt x="701" y="50"/>
                    <a:pt x="700" y="68"/>
                    <a:pt x="755" y="38"/>
                  </a:cubicBezTo>
                  <a:cubicBezTo>
                    <a:pt x="766" y="31"/>
                    <a:pt x="777" y="24"/>
                    <a:pt x="789" y="19"/>
                  </a:cubicBezTo>
                  <a:cubicBezTo>
                    <a:pt x="805" y="11"/>
                    <a:pt x="839" y="0"/>
                    <a:pt x="839" y="0"/>
                  </a:cubicBezTo>
                  <a:cubicBezTo>
                    <a:pt x="934" y="9"/>
                    <a:pt x="1029" y="20"/>
                    <a:pt x="1124" y="25"/>
                  </a:cubicBezTo>
                  <a:cubicBezTo>
                    <a:pt x="1175" y="63"/>
                    <a:pt x="1239" y="42"/>
                    <a:pt x="1292" y="19"/>
                  </a:cubicBezTo>
                  <a:cubicBezTo>
                    <a:pt x="1328" y="21"/>
                    <a:pt x="1364" y="20"/>
                    <a:pt x="1399" y="25"/>
                  </a:cubicBezTo>
                  <a:cubicBezTo>
                    <a:pt x="1416" y="28"/>
                    <a:pt x="1444" y="56"/>
                    <a:pt x="1460" y="57"/>
                  </a:cubicBezTo>
                  <a:cubicBezTo>
                    <a:pt x="1551" y="63"/>
                    <a:pt x="1643" y="61"/>
                    <a:pt x="1734" y="63"/>
                  </a:cubicBezTo>
                </a:path>
              </a:pathLst>
            </a:custGeom>
            <a:noFill/>
            <a:ln w="9525">
              <a:solidFill>
                <a:schemeClr val="tx1"/>
              </a:solidFill>
              <a:round/>
              <a:headEnd/>
              <a:tailEnd/>
            </a:ln>
          </p:spPr>
          <p:txBody>
            <a:bodyPr/>
            <a:lstStyle/>
            <a:p>
              <a:endParaRPr lang="en-US"/>
            </a:p>
          </p:txBody>
        </p:sp>
        <p:sp>
          <p:nvSpPr>
            <p:cNvPr id="10" name="Freeform 17"/>
            <p:cNvSpPr>
              <a:spLocks/>
            </p:cNvSpPr>
            <p:nvPr/>
          </p:nvSpPr>
          <p:spPr bwMode="auto">
            <a:xfrm>
              <a:off x="864" y="1920"/>
              <a:ext cx="1920" cy="283"/>
            </a:xfrm>
            <a:custGeom>
              <a:avLst/>
              <a:gdLst>
                <a:gd name="T0" fmla="*/ 0 w 1920"/>
                <a:gd name="T1" fmla="*/ 283 h 283"/>
                <a:gd name="T2" fmla="*/ 128 w 1920"/>
                <a:gd name="T3" fmla="*/ 198 h 283"/>
                <a:gd name="T4" fmla="*/ 440 w 1920"/>
                <a:gd name="T5" fmla="*/ 70 h 283"/>
                <a:gd name="T6" fmla="*/ 794 w 1920"/>
                <a:gd name="T7" fmla="*/ 0 h 283"/>
                <a:gd name="T8" fmla="*/ 933 w 1920"/>
                <a:gd name="T9" fmla="*/ 18 h 283"/>
                <a:gd name="T10" fmla="*/ 1094 w 1920"/>
                <a:gd name="T11" fmla="*/ 105 h 283"/>
                <a:gd name="T12" fmla="*/ 1448 w 1920"/>
                <a:gd name="T13" fmla="*/ 122 h 283"/>
                <a:gd name="T14" fmla="*/ 1920 w 1920"/>
                <a:gd name="T15" fmla="*/ 209 h 283"/>
                <a:gd name="T16" fmla="*/ 0 60000 65536"/>
                <a:gd name="T17" fmla="*/ 0 60000 65536"/>
                <a:gd name="T18" fmla="*/ 0 60000 65536"/>
                <a:gd name="T19" fmla="*/ 0 60000 65536"/>
                <a:gd name="T20" fmla="*/ 0 60000 65536"/>
                <a:gd name="T21" fmla="*/ 0 60000 65536"/>
                <a:gd name="T22" fmla="*/ 0 60000 65536"/>
                <a:gd name="T23" fmla="*/ 0 60000 65536"/>
                <a:gd name="T24" fmla="*/ 0 w 1920"/>
                <a:gd name="T25" fmla="*/ 0 h 283"/>
                <a:gd name="T26" fmla="*/ 1920 w 1920"/>
                <a:gd name="T27" fmla="*/ 283 h 2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20" h="283">
                  <a:moveTo>
                    <a:pt x="0" y="283"/>
                  </a:moveTo>
                  <a:cubicBezTo>
                    <a:pt x="21" y="269"/>
                    <a:pt x="55" y="234"/>
                    <a:pt x="128" y="198"/>
                  </a:cubicBezTo>
                  <a:cubicBezTo>
                    <a:pt x="201" y="163"/>
                    <a:pt x="329" y="103"/>
                    <a:pt x="440" y="70"/>
                  </a:cubicBezTo>
                  <a:cubicBezTo>
                    <a:pt x="614" y="59"/>
                    <a:pt x="665" y="83"/>
                    <a:pt x="794" y="0"/>
                  </a:cubicBezTo>
                  <a:cubicBezTo>
                    <a:pt x="841" y="7"/>
                    <a:pt x="888" y="5"/>
                    <a:pt x="933" y="18"/>
                  </a:cubicBezTo>
                  <a:cubicBezTo>
                    <a:pt x="984" y="33"/>
                    <a:pt x="1038" y="98"/>
                    <a:pt x="1094" y="105"/>
                  </a:cubicBezTo>
                  <a:cubicBezTo>
                    <a:pt x="1212" y="120"/>
                    <a:pt x="1330" y="116"/>
                    <a:pt x="1448" y="122"/>
                  </a:cubicBezTo>
                  <a:cubicBezTo>
                    <a:pt x="1641" y="191"/>
                    <a:pt x="1693" y="209"/>
                    <a:pt x="1920" y="209"/>
                  </a:cubicBezTo>
                </a:path>
              </a:pathLst>
            </a:custGeom>
            <a:noFill/>
            <a:ln w="9525">
              <a:solidFill>
                <a:schemeClr val="tx1"/>
              </a:solidFill>
              <a:round/>
              <a:headEnd/>
              <a:tailEnd/>
            </a:ln>
          </p:spPr>
          <p:txBody>
            <a:bodyPr/>
            <a:lstStyle/>
            <a:p>
              <a:endParaRPr lang="en-US"/>
            </a:p>
          </p:txBody>
        </p:sp>
        <p:sp>
          <p:nvSpPr>
            <p:cNvPr id="11" name="Freeform 21"/>
            <p:cNvSpPr>
              <a:spLocks/>
            </p:cNvSpPr>
            <p:nvPr/>
          </p:nvSpPr>
          <p:spPr bwMode="auto">
            <a:xfrm>
              <a:off x="1872" y="1728"/>
              <a:ext cx="816" cy="240"/>
            </a:xfrm>
            <a:custGeom>
              <a:avLst/>
              <a:gdLst>
                <a:gd name="T0" fmla="*/ 0 w 816"/>
                <a:gd name="T1" fmla="*/ 224 h 224"/>
                <a:gd name="T2" fmla="*/ 248 w 816"/>
                <a:gd name="T3" fmla="*/ 177 h 224"/>
                <a:gd name="T4" fmla="*/ 368 w 816"/>
                <a:gd name="T5" fmla="*/ 88 h 224"/>
                <a:gd name="T6" fmla="*/ 512 w 816"/>
                <a:gd name="T7" fmla="*/ 0 h 224"/>
                <a:gd name="T8" fmla="*/ 616 w 816"/>
                <a:gd name="T9" fmla="*/ 44 h 224"/>
                <a:gd name="T10" fmla="*/ 816 w 816"/>
                <a:gd name="T11" fmla="*/ 152 h 224"/>
                <a:gd name="T12" fmla="*/ 0 60000 65536"/>
                <a:gd name="T13" fmla="*/ 0 60000 65536"/>
                <a:gd name="T14" fmla="*/ 0 60000 65536"/>
                <a:gd name="T15" fmla="*/ 0 60000 65536"/>
                <a:gd name="T16" fmla="*/ 0 60000 65536"/>
                <a:gd name="T17" fmla="*/ 0 60000 65536"/>
                <a:gd name="T18" fmla="*/ 0 w 816"/>
                <a:gd name="T19" fmla="*/ 0 h 224"/>
                <a:gd name="T20" fmla="*/ 816 w 816"/>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816" h="224">
                  <a:moveTo>
                    <a:pt x="0" y="224"/>
                  </a:moveTo>
                  <a:cubicBezTo>
                    <a:pt x="117" y="152"/>
                    <a:pt x="127" y="144"/>
                    <a:pt x="248" y="177"/>
                  </a:cubicBezTo>
                  <a:cubicBezTo>
                    <a:pt x="329" y="153"/>
                    <a:pt x="324" y="117"/>
                    <a:pt x="368" y="88"/>
                  </a:cubicBezTo>
                  <a:cubicBezTo>
                    <a:pt x="412" y="59"/>
                    <a:pt x="471" y="7"/>
                    <a:pt x="512" y="0"/>
                  </a:cubicBezTo>
                  <a:cubicBezTo>
                    <a:pt x="547" y="17"/>
                    <a:pt x="582" y="11"/>
                    <a:pt x="616" y="44"/>
                  </a:cubicBezTo>
                  <a:cubicBezTo>
                    <a:pt x="654" y="83"/>
                    <a:pt x="774" y="135"/>
                    <a:pt x="816" y="152"/>
                  </a:cubicBezTo>
                </a:path>
              </a:pathLst>
            </a:custGeom>
            <a:noFill/>
            <a:ln w="9525">
              <a:solidFill>
                <a:schemeClr val="tx1"/>
              </a:solidFill>
              <a:round/>
              <a:headEnd/>
              <a:tailEnd/>
            </a:ln>
          </p:spPr>
          <p:txBody>
            <a:bodyPr/>
            <a:lstStyle/>
            <a:p>
              <a:endParaRPr lang="en-US"/>
            </a:p>
          </p:txBody>
        </p:sp>
        <p:sp>
          <p:nvSpPr>
            <p:cNvPr id="12" name="Freeform 22"/>
            <p:cNvSpPr>
              <a:spLocks/>
            </p:cNvSpPr>
            <p:nvPr/>
          </p:nvSpPr>
          <p:spPr bwMode="auto">
            <a:xfrm>
              <a:off x="2472" y="1536"/>
              <a:ext cx="1352" cy="424"/>
            </a:xfrm>
            <a:custGeom>
              <a:avLst/>
              <a:gdLst>
                <a:gd name="T0" fmla="*/ 1352 w 1352"/>
                <a:gd name="T1" fmla="*/ 424 h 424"/>
                <a:gd name="T2" fmla="*/ 864 w 1352"/>
                <a:gd name="T3" fmla="*/ 177 h 424"/>
                <a:gd name="T4" fmla="*/ 696 w 1352"/>
                <a:gd name="T5" fmla="*/ 80 h 424"/>
                <a:gd name="T6" fmla="*/ 600 w 1352"/>
                <a:gd name="T7" fmla="*/ 0 h 424"/>
                <a:gd name="T8" fmla="*/ 496 w 1352"/>
                <a:gd name="T9" fmla="*/ 44 h 424"/>
                <a:gd name="T10" fmla="*/ 280 w 1352"/>
                <a:gd name="T11" fmla="*/ 160 h 424"/>
                <a:gd name="T12" fmla="*/ 96 w 1352"/>
                <a:gd name="T13" fmla="*/ 208 h 424"/>
                <a:gd name="T14" fmla="*/ 8 w 1352"/>
                <a:gd name="T15" fmla="*/ 232 h 424"/>
                <a:gd name="T16" fmla="*/ 0 60000 65536"/>
                <a:gd name="T17" fmla="*/ 0 60000 65536"/>
                <a:gd name="T18" fmla="*/ 0 60000 65536"/>
                <a:gd name="T19" fmla="*/ 0 60000 65536"/>
                <a:gd name="T20" fmla="*/ 0 60000 65536"/>
                <a:gd name="T21" fmla="*/ 0 60000 65536"/>
                <a:gd name="T22" fmla="*/ 0 60000 65536"/>
                <a:gd name="T23" fmla="*/ 0 60000 65536"/>
                <a:gd name="T24" fmla="*/ 0 w 1352"/>
                <a:gd name="T25" fmla="*/ 0 h 424"/>
                <a:gd name="T26" fmla="*/ 1352 w 1352"/>
                <a:gd name="T27" fmla="*/ 424 h 4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52" h="424">
                  <a:moveTo>
                    <a:pt x="1352" y="424"/>
                  </a:moveTo>
                  <a:cubicBezTo>
                    <a:pt x="1235" y="352"/>
                    <a:pt x="985" y="144"/>
                    <a:pt x="864" y="177"/>
                  </a:cubicBezTo>
                  <a:cubicBezTo>
                    <a:pt x="776" y="100"/>
                    <a:pt x="740" y="109"/>
                    <a:pt x="696" y="80"/>
                  </a:cubicBezTo>
                  <a:cubicBezTo>
                    <a:pt x="652" y="51"/>
                    <a:pt x="633" y="6"/>
                    <a:pt x="600" y="0"/>
                  </a:cubicBezTo>
                  <a:cubicBezTo>
                    <a:pt x="565" y="17"/>
                    <a:pt x="530" y="11"/>
                    <a:pt x="496" y="44"/>
                  </a:cubicBezTo>
                  <a:cubicBezTo>
                    <a:pt x="458" y="83"/>
                    <a:pt x="322" y="143"/>
                    <a:pt x="280" y="160"/>
                  </a:cubicBezTo>
                  <a:cubicBezTo>
                    <a:pt x="192" y="199"/>
                    <a:pt x="184" y="192"/>
                    <a:pt x="96" y="208"/>
                  </a:cubicBezTo>
                  <a:cubicBezTo>
                    <a:pt x="0" y="252"/>
                    <a:pt x="36" y="217"/>
                    <a:pt x="8" y="232"/>
                  </a:cubicBezTo>
                </a:path>
              </a:pathLst>
            </a:custGeom>
            <a:noFill/>
            <a:ln w="9525">
              <a:solidFill>
                <a:schemeClr val="tx1"/>
              </a:solidFill>
              <a:round/>
              <a:headEnd/>
              <a:tailEnd/>
            </a:ln>
          </p:spPr>
          <p:txBody>
            <a:bodyPr/>
            <a:lstStyle/>
            <a:p>
              <a:endParaRPr lang="en-US"/>
            </a:p>
          </p:txBody>
        </p:sp>
        <p:sp>
          <p:nvSpPr>
            <p:cNvPr id="13" name="Freeform 23"/>
            <p:cNvSpPr>
              <a:spLocks/>
            </p:cNvSpPr>
            <p:nvPr/>
          </p:nvSpPr>
          <p:spPr bwMode="auto">
            <a:xfrm>
              <a:off x="3160" y="1536"/>
              <a:ext cx="400" cy="92"/>
            </a:xfrm>
            <a:custGeom>
              <a:avLst/>
              <a:gdLst>
                <a:gd name="T0" fmla="*/ 400 w 400"/>
                <a:gd name="T1" fmla="*/ 72 h 92"/>
                <a:gd name="T2" fmla="*/ 216 w 400"/>
                <a:gd name="T3" fmla="*/ 80 h 92"/>
                <a:gd name="T4" fmla="*/ 120 w 400"/>
                <a:gd name="T5" fmla="*/ 0 h 92"/>
                <a:gd name="T6" fmla="*/ 0 w 400"/>
                <a:gd name="T7" fmla="*/ 72 h 92"/>
                <a:gd name="T8" fmla="*/ 0 60000 65536"/>
                <a:gd name="T9" fmla="*/ 0 60000 65536"/>
                <a:gd name="T10" fmla="*/ 0 60000 65536"/>
                <a:gd name="T11" fmla="*/ 0 60000 65536"/>
                <a:gd name="T12" fmla="*/ 0 w 400"/>
                <a:gd name="T13" fmla="*/ 0 h 92"/>
                <a:gd name="T14" fmla="*/ 400 w 400"/>
                <a:gd name="T15" fmla="*/ 92 h 92"/>
              </a:gdLst>
              <a:ahLst/>
              <a:cxnLst>
                <a:cxn ang="T8">
                  <a:pos x="T0" y="T1"/>
                </a:cxn>
                <a:cxn ang="T9">
                  <a:pos x="T2" y="T3"/>
                </a:cxn>
                <a:cxn ang="T10">
                  <a:pos x="T4" y="T5"/>
                </a:cxn>
                <a:cxn ang="T11">
                  <a:pos x="T6" y="T7"/>
                </a:cxn>
              </a:cxnLst>
              <a:rect l="T12" t="T13" r="T14" b="T15"/>
              <a:pathLst>
                <a:path w="400" h="92">
                  <a:moveTo>
                    <a:pt x="400" y="72"/>
                  </a:moveTo>
                  <a:cubicBezTo>
                    <a:pt x="371" y="75"/>
                    <a:pt x="263" y="92"/>
                    <a:pt x="216" y="80"/>
                  </a:cubicBezTo>
                  <a:cubicBezTo>
                    <a:pt x="169" y="68"/>
                    <a:pt x="156" y="1"/>
                    <a:pt x="120" y="0"/>
                  </a:cubicBezTo>
                  <a:cubicBezTo>
                    <a:pt x="85" y="17"/>
                    <a:pt x="34" y="39"/>
                    <a:pt x="0" y="72"/>
                  </a:cubicBezTo>
                </a:path>
              </a:pathLst>
            </a:custGeom>
            <a:noFill/>
            <a:ln w="9525">
              <a:solidFill>
                <a:schemeClr val="tx1"/>
              </a:solidFill>
              <a:round/>
              <a:headEnd/>
              <a:tailEnd/>
            </a:ln>
          </p:spPr>
          <p:txBody>
            <a:bodyPr/>
            <a:lstStyle/>
            <a:p>
              <a:endParaRPr lang="en-US"/>
            </a:p>
          </p:txBody>
        </p:sp>
        <p:sp>
          <p:nvSpPr>
            <p:cNvPr id="14" name="Freeform 24"/>
            <p:cNvSpPr>
              <a:spLocks/>
            </p:cNvSpPr>
            <p:nvPr/>
          </p:nvSpPr>
          <p:spPr bwMode="auto">
            <a:xfrm>
              <a:off x="3400" y="1536"/>
              <a:ext cx="584" cy="177"/>
            </a:xfrm>
            <a:custGeom>
              <a:avLst/>
              <a:gdLst>
                <a:gd name="T0" fmla="*/ 584 w 584"/>
                <a:gd name="T1" fmla="*/ 177 h 177"/>
                <a:gd name="T2" fmla="*/ 416 w 584"/>
                <a:gd name="T3" fmla="*/ 80 h 177"/>
                <a:gd name="T4" fmla="*/ 320 w 584"/>
                <a:gd name="T5" fmla="*/ 0 h 177"/>
                <a:gd name="T6" fmla="*/ 216 w 584"/>
                <a:gd name="T7" fmla="*/ 44 h 177"/>
                <a:gd name="T8" fmla="*/ 0 w 584"/>
                <a:gd name="T9" fmla="*/ 160 h 177"/>
                <a:gd name="T10" fmla="*/ 0 60000 65536"/>
                <a:gd name="T11" fmla="*/ 0 60000 65536"/>
                <a:gd name="T12" fmla="*/ 0 60000 65536"/>
                <a:gd name="T13" fmla="*/ 0 60000 65536"/>
                <a:gd name="T14" fmla="*/ 0 60000 65536"/>
                <a:gd name="T15" fmla="*/ 0 w 584"/>
                <a:gd name="T16" fmla="*/ 0 h 177"/>
                <a:gd name="T17" fmla="*/ 584 w 584"/>
                <a:gd name="T18" fmla="*/ 177 h 177"/>
              </a:gdLst>
              <a:ahLst/>
              <a:cxnLst>
                <a:cxn ang="T10">
                  <a:pos x="T0" y="T1"/>
                </a:cxn>
                <a:cxn ang="T11">
                  <a:pos x="T2" y="T3"/>
                </a:cxn>
                <a:cxn ang="T12">
                  <a:pos x="T4" y="T5"/>
                </a:cxn>
                <a:cxn ang="T13">
                  <a:pos x="T6" y="T7"/>
                </a:cxn>
                <a:cxn ang="T14">
                  <a:pos x="T8" y="T9"/>
                </a:cxn>
              </a:cxnLst>
              <a:rect l="T15" t="T16" r="T17" b="T18"/>
              <a:pathLst>
                <a:path w="584" h="177">
                  <a:moveTo>
                    <a:pt x="584" y="177"/>
                  </a:moveTo>
                  <a:cubicBezTo>
                    <a:pt x="496" y="100"/>
                    <a:pt x="460" y="109"/>
                    <a:pt x="416" y="80"/>
                  </a:cubicBezTo>
                  <a:cubicBezTo>
                    <a:pt x="372" y="51"/>
                    <a:pt x="353" y="6"/>
                    <a:pt x="320" y="0"/>
                  </a:cubicBezTo>
                  <a:cubicBezTo>
                    <a:pt x="285" y="17"/>
                    <a:pt x="250" y="11"/>
                    <a:pt x="216" y="44"/>
                  </a:cubicBezTo>
                  <a:cubicBezTo>
                    <a:pt x="178" y="83"/>
                    <a:pt x="42" y="143"/>
                    <a:pt x="0" y="160"/>
                  </a:cubicBezTo>
                </a:path>
              </a:pathLst>
            </a:custGeom>
            <a:noFill/>
            <a:ln w="9525">
              <a:solidFill>
                <a:schemeClr val="tx1"/>
              </a:solidFill>
              <a:round/>
              <a:headEnd/>
              <a:tailEnd/>
            </a:ln>
          </p:spPr>
          <p:txBody>
            <a:bodyPr/>
            <a:lstStyle/>
            <a:p>
              <a:endParaRPr lang="en-US"/>
            </a:p>
          </p:txBody>
        </p:sp>
      </p:grpSp>
      <p:graphicFrame>
        <p:nvGraphicFramePr>
          <p:cNvPr id="16" name="Table 15"/>
          <p:cNvGraphicFramePr>
            <a:graphicFrameLocks noGrp="1"/>
          </p:cNvGraphicFramePr>
          <p:nvPr>
            <p:extLst>
              <p:ext uri="{D42A27DB-BD31-4B8C-83A1-F6EECF244321}">
                <p14:modId xmlns:p14="http://schemas.microsoft.com/office/powerpoint/2010/main" val="719422955"/>
              </p:ext>
            </p:extLst>
          </p:nvPr>
        </p:nvGraphicFramePr>
        <p:xfrm>
          <a:off x="5106275" y="4673674"/>
          <a:ext cx="6400800" cy="1285872"/>
        </p:xfrm>
        <a:graphic>
          <a:graphicData uri="http://schemas.openxmlformats.org/drawingml/2006/table">
            <a:tbl>
              <a:tblPr/>
              <a:tblGrid>
                <a:gridCol w="4572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457200">
                  <a:extLst>
                    <a:ext uri="{9D8B030D-6E8A-4147-A177-3AD203B41FA5}">
                      <a16:colId xmlns:a16="http://schemas.microsoft.com/office/drawing/2014/main" val="20005"/>
                    </a:ext>
                  </a:extLst>
                </a:gridCol>
                <a:gridCol w="457200">
                  <a:extLst>
                    <a:ext uri="{9D8B030D-6E8A-4147-A177-3AD203B41FA5}">
                      <a16:colId xmlns:a16="http://schemas.microsoft.com/office/drawing/2014/main" val="20006"/>
                    </a:ext>
                  </a:extLst>
                </a:gridCol>
                <a:gridCol w="457200">
                  <a:extLst>
                    <a:ext uri="{9D8B030D-6E8A-4147-A177-3AD203B41FA5}">
                      <a16:colId xmlns:a16="http://schemas.microsoft.com/office/drawing/2014/main" val="20007"/>
                    </a:ext>
                  </a:extLst>
                </a:gridCol>
                <a:gridCol w="457200">
                  <a:extLst>
                    <a:ext uri="{9D8B030D-6E8A-4147-A177-3AD203B41FA5}">
                      <a16:colId xmlns:a16="http://schemas.microsoft.com/office/drawing/2014/main" val="20008"/>
                    </a:ext>
                  </a:extLst>
                </a:gridCol>
                <a:gridCol w="457200">
                  <a:extLst>
                    <a:ext uri="{9D8B030D-6E8A-4147-A177-3AD203B41FA5}">
                      <a16:colId xmlns:a16="http://schemas.microsoft.com/office/drawing/2014/main" val="20009"/>
                    </a:ext>
                  </a:extLst>
                </a:gridCol>
                <a:gridCol w="457200">
                  <a:extLst>
                    <a:ext uri="{9D8B030D-6E8A-4147-A177-3AD203B41FA5}">
                      <a16:colId xmlns:a16="http://schemas.microsoft.com/office/drawing/2014/main" val="20010"/>
                    </a:ext>
                  </a:extLst>
                </a:gridCol>
                <a:gridCol w="457200">
                  <a:extLst>
                    <a:ext uri="{9D8B030D-6E8A-4147-A177-3AD203B41FA5}">
                      <a16:colId xmlns:a16="http://schemas.microsoft.com/office/drawing/2014/main" val="20011"/>
                    </a:ext>
                  </a:extLst>
                </a:gridCol>
                <a:gridCol w="457200">
                  <a:extLst>
                    <a:ext uri="{9D8B030D-6E8A-4147-A177-3AD203B41FA5}">
                      <a16:colId xmlns:a16="http://schemas.microsoft.com/office/drawing/2014/main" val="20012"/>
                    </a:ext>
                  </a:extLst>
                </a:gridCol>
                <a:gridCol w="457200">
                  <a:extLst>
                    <a:ext uri="{9D8B030D-6E8A-4147-A177-3AD203B41FA5}">
                      <a16:colId xmlns:a16="http://schemas.microsoft.com/office/drawing/2014/main" val="20013"/>
                    </a:ext>
                  </a:extLst>
                </a:gridCol>
              </a:tblGrid>
              <a:tr h="183696">
                <a:tc>
                  <a:txBody>
                    <a:bodyPr/>
                    <a:lstStyle/>
                    <a:p>
                      <a:pPr algn="l" fontAlgn="b"/>
                      <a:endParaRPr lang="en-US" sz="1100" b="0" i="0" u="none" strike="noStrike" dirty="0">
                        <a:solidFill>
                          <a:srgbClr val="000000"/>
                        </a:solidFill>
                        <a:effectLst/>
                        <a:latin typeface="Calibri"/>
                      </a:endParaRPr>
                    </a:p>
                  </a:txBody>
                  <a:tcPr marL="9185" marR="9185" marT="918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9185" marR="9185" marT="9185"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9185" marR="9185" marT="9185"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9185" marR="9185" marT="9185" marB="0" anchor="b">
                    <a:lnL>
                      <a:noFill/>
                    </a:lnL>
                    <a:lnR>
                      <a:noFill/>
                    </a:lnR>
                    <a:lnT>
                      <a:noFill/>
                    </a:lnT>
                    <a:lnB>
                      <a:noFill/>
                    </a:lnB>
                  </a:tcPr>
                </a:tc>
                <a:tc gridSpan="8">
                  <a:txBody>
                    <a:bodyPr/>
                    <a:lstStyle/>
                    <a:p>
                      <a:pPr algn="ctr" fontAlgn="b"/>
                      <a:r>
                        <a:rPr lang="en-US" sz="1100" b="1" i="0" u="none" strike="noStrike" dirty="0">
                          <a:solidFill>
                            <a:srgbClr val="000000"/>
                          </a:solidFill>
                          <a:effectLst/>
                          <a:latin typeface="Calibri"/>
                        </a:rPr>
                        <a:t>Seasonal Suitability - 1 </a:t>
                      </a:r>
                      <a:r>
                        <a:rPr lang="en-US" sz="1100" b="1" i="0" u="none" strike="noStrike" dirty="0" err="1">
                          <a:solidFill>
                            <a:srgbClr val="000000"/>
                          </a:solidFill>
                          <a:effectLst/>
                          <a:latin typeface="Calibri"/>
                        </a:rPr>
                        <a:t>Herd|Multiple</a:t>
                      </a:r>
                      <a:r>
                        <a:rPr lang="en-US" sz="1100" b="1" i="0" u="none" strike="noStrike" dirty="0">
                          <a:solidFill>
                            <a:srgbClr val="000000"/>
                          </a:solidFill>
                          <a:effectLst/>
                          <a:latin typeface="Calibri"/>
                        </a:rPr>
                        <a:t> Pastures/Grazing Areas</a:t>
                      </a:r>
                    </a:p>
                  </a:txBody>
                  <a:tcPr marL="9185" marR="9185" marT="918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9185" marR="9185" marT="918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9185" marR="9185" marT="9185" marB="0" anchor="b">
                    <a:lnL>
                      <a:noFill/>
                    </a:lnL>
                    <a:lnR>
                      <a:noFill/>
                    </a:lnR>
                    <a:lnT>
                      <a:noFill/>
                    </a:lnT>
                    <a:lnB>
                      <a:noFill/>
                    </a:lnB>
                  </a:tcPr>
                </a:tc>
                <a:extLst>
                  <a:ext uri="{0D108BD9-81ED-4DB2-BD59-A6C34878D82A}">
                    <a16:rowId xmlns:a16="http://schemas.microsoft.com/office/drawing/2014/main" val="10000"/>
                  </a:ext>
                </a:extLst>
              </a:tr>
              <a:tr h="183696">
                <a:tc>
                  <a:txBody>
                    <a:bodyPr/>
                    <a:lstStyle/>
                    <a:p>
                      <a:pPr algn="l" fontAlgn="b"/>
                      <a:endParaRPr lang="en-US" sz="1100" b="0" i="0" u="none" strike="noStrike">
                        <a:solidFill>
                          <a:srgbClr val="000000"/>
                        </a:solidFill>
                        <a:effectLst/>
                        <a:latin typeface="Calibri"/>
                      </a:endParaRP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a:endParaRP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gridSpan="8">
                  <a:txBody>
                    <a:bodyPr/>
                    <a:lstStyle/>
                    <a:p>
                      <a:pPr algn="ctr" fontAlgn="b"/>
                      <a:r>
                        <a:rPr lang="en-US" sz="1100" b="0" i="0" u="none" strike="noStrike" dirty="0">
                          <a:solidFill>
                            <a:srgbClr val="000000"/>
                          </a:solidFill>
                          <a:effectLst/>
                          <a:latin typeface="Calibri"/>
                        </a:rPr>
                        <a:t>Months of the Year</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a:endParaRP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3696">
                <a:tc gridSpan="2">
                  <a:txBody>
                    <a:bodyPr/>
                    <a:lstStyle/>
                    <a:p>
                      <a:pPr algn="ctr" fontAlgn="b"/>
                      <a:r>
                        <a:rPr lang="en-US" sz="1100" b="0" i="0" u="none" strike="noStrike">
                          <a:solidFill>
                            <a:srgbClr val="000000"/>
                          </a:solidFill>
                          <a:effectLst/>
                          <a:latin typeface="Calibri"/>
                        </a:rPr>
                        <a:t>Pastures and</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ctr" fontAlgn="b"/>
                      <a:r>
                        <a:rPr lang="en-US" sz="1100" b="0" i="0" u="none" strike="noStrike" dirty="0">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9185" marR="9185" marT="91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9185" marR="9185" marT="91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9185" marR="9185" marT="91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9185" marR="9185" marT="91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9185" marR="9185" marT="91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9185" marR="9185" marT="91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9185" marR="9185" marT="91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9185" marR="9185" marT="91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9185" marR="9185" marT="91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9185" marR="9185" marT="91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9185" marR="9185" marT="918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183696">
                <a:tc gridSpan="2">
                  <a:txBody>
                    <a:bodyPr/>
                    <a:lstStyle/>
                    <a:p>
                      <a:pPr algn="ctr" fontAlgn="b"/>
                      <a:r>
                        <a:rPr lang="en-US" sz="1100" b="0" i="0" u="none" strike="noStrike">
                          <a:solidFill>
                            <a:srgbClr val="000000"/>
                          </a:solidFill>
                          <a:effectLst/>
                          <a:latin typeface="Calibri"/>
                        </a:rPr>
                        <a:t>Grazing Areas</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100" b="0" i="0" u="none" strike="noStrike" dirty="0">
                          <a:solidFill>
                            <a:srgbClr val="000000"/>
                          </a:solidFill>
                          <a:effectLst/>
                          <a:latin typeface="Calibri"/>
                        </a:rPr>
                        <a:t>J</a:t>
                      </a:r>
                    </a:p>
                  </a:txBody>
                  <a:tcPr marL="9185" marR="9185" marT="918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F</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M</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A</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M</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J</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J</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A</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S</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O</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N</a:t>
                      </a:r>
                    </a:p>
                  </a:txBody>
                  <a:tcPr marL="9185" marR="9185" marT="91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D</a:t>
                      </a:r>
                    </a:p>
                  </a:txBody>
                  <a:tcPr marL="9185" marR="9185" marT="918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3696">
                <a:tc gridSpan="2">
                  <a:txBody>
                    <a:bodyPr/>
                    <a:lstStyle/>
                    <a:p>
                      <a:pPr algn="ctr" fontAlgn="b"/>
                      <a:r>
                        <a:rPr lang="en-US" sz="1100" b="0" i="0" u="none" strike="noStrike">
                          <a:solidFill>
                            <a:srgbClr val="000000"/>
                          </a:solidFill>
                          <a:effectLst/>
                          <a:latin typeface="Calibri"/>
                        </a:rPr>
                        <a:t>Winter Range</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1100" b="0" i="0" u="none" strike="noStrike" dirty="0">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3696">
                <a:tc gridSpan="2">
                  <a:txBody>
                    <a:bodyPr/>
                    <a:lstStyle/>
                    <a:p>
                      <a:pPr algn="ctr" fontAlgn="b"/>
                      <a:r>
                        <a:rPr lang="en-US" sz="1100" b="0" i="0" u="none" strike="noStrike">
                          <a:solidFill>
                            <a:srgbClr val="000000"/>
                          </a:solidFill>
                          <a:effectLst/>
                          <a:latin typeface="Calibri"/>
                        </a:rPr>
                        <a:t>Spring/Fall</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3696">
                <a:tc gridSpan="2">
                  <a:txBody>
                    <a:bodyPr/>
                    <a:lstStyle/>
                    <a:p>
                      <a:pPr algn="ctr" fontAlgn="b"/>
                      <a:r>
                        <a:rPr lang="en-US" sz="1100" b="0" i="0" u="none" strike="noStrike">
                          <a:solidFill>
                            <a:srgbClr val="000000"/>
                          </a:solidFill>
                          <a:effectLst/>
                          <a:latin typeface="Calibri"/>
                        </a:rPr>
                        <a:t>Summer (Mtn)</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a:rPr>
                        <a:t> </a:t>
                      </a:r>
                    </a:p>
                  </a:txBody>
                  <a:tcPr marL="9185" marR="9185" marT="91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pSp>
        <p:nvGrpSpPr>
          <p:cNvPr id="17" name="Group 16"/>
          <p:cNvGrpSpPr/>
          <p:nvPr/>
        </p:nvGrpSpPr>
        <p:grpSpPr>
          <a:xfrm>
            <a:off x="6045975" y="5361805"/>
            <a:ext cx="1232577" cy="260986"/>
            <a:chOff x="0" y="0"/>
            <a:chExt cx="1219200" cy="261610"/>
          </a:xfrm>
        </p:grpSpPr>
        <p:sp>
          <p:nvSpPr>
            <p:cNvPr id="18" name="Rounded Rectangle 17"/>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19" name="TextBox 22"/>
            <p:cNvSpPr txBox="1"/>
            <p:nvPr/>
          </p:nvSpPr>
          <p:spPr>
            <a:xfrm>
              <a:off x="64321"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200" kern="1200" dirty="0">
                  <a:solidFill>
                    <a:srgbClr val="000000"/>
                  </a:solidFill>
                  <a:effectLst/>
                  <a:latin typeface="Calibri"/>
                  <a:ea typeface="MS PGothic"/>
                  <a:cs typeface="Times New Roman"/>
                </a:rPr>
                <a:t>Graze</a:t>
              </a:r>
              <a:endParaRPr lang="en-US" sz="1200" dirty="0">
                <a:effectLst/>
                <a:latin typeface="Times New Roman"/>
                <a:ea typeface="Times New Roman"/>
              </a:endParaRPr>
            </a:p>
          </p:txBody>
        </p:sp>
      </p:grpSp>
      <p:grpSp>
        <p:nvGrpSpPr>
          <p:cNvPr id="20" name="Group 19"/>
          <p:cNvGrpSpPr/>
          <p:nvPr/>
        </p:nvGrpSpPr>
        <p:grpSpPr>
          <a:xfrm>
            <a:off x="7289615" y="5553801"/>
            <a:ext cx="1167577" cy="260986"/>
            <a:chOff x="0" y="0"/>
            <a:chExt cx="1219200" cy="261610"/>
          </a:xfrm>
        </p:grpSpPr>
        <p:sp>
          <p:nvSpPr>
            <p:cNvPr id="21" name="Rounded Rectangle 20"/>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22"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200" kern="1200" dirty="0">
                  <a:solidFill>
                    <a:srgbClr val="000000"/>
                  </a:solidFill>
                  <a:effectLst/>
                  <a:latin typeface="Calibri"/>
                  <a:ea typeface="MS PGothic"/>
                  <a:cs typeface="Times New Roman"/>
                </a:rPr>
                <a:t>Graze</a:t>
              </a:r>
              <a:endParaRPr lang="en-US" sz="1200" dirty="0">
                <a:effectLst/>
                <a:latin typeface="Times New Roman"/>
                <a:ea typeface="Times New Roman"/>
              </a:endParaRPr>
            </a:p>
          </p:txBody>
        </p:sp>
      </p:grpSp>
      <p:grpSp>
        <p:nvGrpSpPr>
          <p:cNvPr id="23" name="Group 22"/>
          <p:cNvGrpSpPr/>
          <p:nvPr/>
        </p:nvGrpSpPr>
        <p:grpSpPr>
          <a:xfrm>
            <a:off x="8467235" y="5737205"/>
            <a:ext cx="1564995" cy="260986"/>
            <a:chOff x="0" y="0"/>
            <a:chExt cx="1219200" cy="261610"/>
          </a:xfrm>
        </p:grpSpPr>
        <p:sp>
          <p:nvSpPr>
            <p:cNvPr id="24" name="Rounded Rectangle 23"/>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25"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200" kern="1200" dirty="0">
                  <a:solidFill>
                    <a:srgbClr val="000000"/>
                  </a:solidFill>
                  <a:effectLst/>
                  <a:latin typeface="Calibri"/>
                  <a:ea typeface="MS PGothic"/>
                  <a:cs typeface="Times New Roman"/>
                </a:rPr>
                <a:t>Graze</a:t>
              </a:r>
              <a:endParaRPr lang="en-US" sz="1200" dirty="0">
                <a:effectLst/>
                <a:latin typeface="Times New Roman"/>
                <a:ea typeface="Times New Roman"/>
              </a:endParaRPr>
            </a:p>
          </p:txBody>
        </p:sp>
      </p:grpSp>
      <p:grpSp>
        <p:nvGrpSpPr>
          <p:cNvPr id="26" name="Group 25"/>
          <p:cNvGrpSpPr/>
          <p:nvPr/>
        </p:nvGrpSpPr>
        <p:grpSpPr>
          <a:xfrm>
            <a:off x="9996372" y="5554561"/>
            <a:ext cx="893322" cy="260986"/>
            <a:chOff x="0" y="0"/>
            <a:chExt cx="1219200" cy="261610"/>
          </a:xfrm>
        </p:grpSpPr>
        <p:sp>
          <p:nvSpPr>
            <p:cNvPr id="27" name="Rounded Rectangle 26"/>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28" name="TextBox 22"/>
            <p:cNvSpPr txBox="1"/>
            <p:nvPr/>
          </p:nvSpPr>
          <p:spPr>
            <a:xfrm>
              <a:off x="82056" y="0"/>
              <a:ext cx="1017415" cy="261610"/>
            </a:xfrm>
            <a:prstGeom prst="rect">
              <a:avLst/>
            </a:prstGeom>
            <a:noFill/>
          </p:spPr>
          <p:txBody>
            <a:bodyPr wrap="square" rtlCol="0">
              <a:noAutofit/>
            </a:bodyPr>
            <a:lstStyle/>
            <a:p>
              <a:pPr marL="0" marR="0" algn="ctr" eaLnBrk="0" fontAlgn="base" hangingPunct="0">
                <a:spcBef>
                  <a:spcPts val="0"/>
                </a:spcBef>
                <a:spcAft>
                  <a:spcPts val="0"/>
                </a:spcAft>
              </a:pPr>
              <a:r>
                <a:rPr lang="en-US" sz="1200" kern="1200" dirty="0">
                  <a:solidFill>
                    <a:srgbClr val="000000"/>
                  </a:solidFill>
                  <a:effectLst/>
                  <a:latin typeface="Calibri"/>
                  <a:ea typeface="MS PGothic"/>
                  <a:cs typeface="Times New Roman"/>
                </a:rPr>
                <a:t>Graze</a:t>
              </a:r>
              <a:endParaRPr lang="en-US" sz="1200" dirty="0">
                <a:effectLst/>
                <a:latin typeface="Times New Roman"/>
                <a:ea typeface="Times New Roman"/>
              </a:endParaRPr>
            </a:p>
          </p:txBody>
        </p:sp>
      </p:grpSp>
      <p:grpSp>
        <p:nvGrpSpPr>
          <p:cNvPr id="29" name="Group 28"/>
          <p:cNvGrpSpPr/>
          <p:nvPr/>
        </p:nvGrpSpPr>
        <p:grpSpPr>
          <a:xfrm>
            <a:off x="10892570" y="5358673"/>
            <a:ext cx="824689" cy="195128"/>
            <a:chOff x="0" y="-12949"/>
            <a:chExt cx="1219200" cy="196792"/>
          </a:xfrm>
        </p:grpSpPr>
        <p:sp>
          <p:nvSpPr>
            <p:cNvPr id="30" name="Rounded Rectangle 29"/>
            <p:cNvSpPr/>
            <p:nvPr/>
          </p:nvSpPr>
          <p:spPr bwMode="auto">
            <a:xfrm>
              <a:off x="0" y="62299"/>
              <a:ext cx="1219200" cy="121544"/>
            </a:xfrm>
            <a:prstGeom prst="roundRect">
              <a:avLst/>
            </a:prstGeom>
            <a:solidFill>
              <a:srgbClr val="92D050"/>
            </a:solidFill>
            <a:ln w="9525" cap="flat" cmpd="sng" algn="ctr">
              <a:solidFill>
                <a:srgbClr val="00B050"/>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eaLnBrk="0" fontAlgn="base" hangingPunct="0">
                <a:spcBef>
                  <a:spcPts val="0"/>
                </a:spcBef>
                <a:spcAft>
                  <a:spcPts val="0"/>
                </a:spcAft>
              </a:pPr>
              <a:r>
                <a:rPr lang="en-US" sz="1200" kern="1200">
                  <a:solidFill>
                    <a:srgbClr val="000000"/>
                  </a:solidFill>
                  <a:effectLst/>
                  <a:latin typeface="Times New Roman"/>
                  <a:ea typeface="MS PGothic"/>
                  <a:cs typeface="Times New Roman"/>
                </a:rPr>
                <a:t>       </a:t>
              </a:r>
              <a:endParaRPr lang="en-US" sz="1200">
                <a:effectLst/>
                <a:latin typeface="Times New Roman"/>
                <a:ea typeface="Times New Roman"/>
              </a:endParaRPr>
            </a:p>
          </p:txBody>
        </p:sp>
        <p:sp>
          <p:nvSpPr>
            <p:cNvPr id="31" name="TextBox 22"/>
            <p:cNvSpPr txBox="1"/>
            <p:nvPr/>
          </p:nvSpPr>
          <p:spPr>
            <a:xfrm>
              <a:off x="82056" y="-12949"/>
              <a:ext cx="1017415" cy="183843"/>
            </a:xfrm>
            <a:prstGeom prst="rect">
              <a:avLst/>
            </a:prstGeom>
            <a:noFill/>
          </p:spPr>
          <p:txBody>
            <a:bodyPr wrap="square" rtlCol="0">
              <a:noAutofit/>
            </a:bodyPr>
            <a:lstStyle/>
            <a:p>
              <a:pPr marL="0" marR="0" algn="ctr" eaLnBrk="0" fontAlgn="base" hangingPunct="0">
                <a:spcBef>
                  <a:spcPts val="0"/>
                </a:spcBef>
                <a:spcAft>
                  <a:spcPts val="0"/>
                </a:spcAft>
              </a:pPr>
              <a:r>
                <a:rPr lang="en-US" sz="1200" kern="1200" dirty="0">
                  <a:solidFill>
                    <a:srgbClr val="000000"/>
                  </a:solidFill>
                  <a:effectLst/>
                  <a:latin typeface="Calibri"/>
                  <a:ea typeface="MS PGothic"/>
                  <a:cs typeface="Times New Roman"/>
                </a:rPr>
                <a:t>Graze</a:t>
              </a:r>
              <a:endParaRPr lang="en-US" sz="1200" dirty="0">
                <a:effectLst/>
                <a:latin typeface="Times New Roman"/>
                <a:ea typeface="Times New Roman"/>
              </a:endParaRPr>
            </a:p>
          </p:txBody>
        </p:sp>
      </p:grpSp>
      <p:pic>
        <p:nvPicPr>
          <p:cNvPr id="15" name="Audio 14">
            <a:hlinkClick r:id="" action="ppaction://media"/>
            <a:extLst>
              <a:ext uri="{FF2B5EF4-FFF2-40B4-BE49-F238E27FC236}">
                <a16:creationId xmlns:a16="http://schemas.microsoft.com/office/drawing/2014/main" id="{87E0A995-B8A9-4ECB-9D15-4B3B8DF272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712502144"/>
      </p:ext>
    </p:extLst>
  </p:cSld>
  <p:clrMapOvr>
    <a:masterClrMapping/>
  </p:clrMapOvr>
  <mc:AlternateContent xmlns:mc="http://schemas.openxmlformats.org/markup-compatibility/2006">
    <mc:Choice xmlns:p14="http://schemas.microsoft.com/office/powerpoint/2010/main" Requires="p14">
      <p:transition spd="slow" p14:dur="2000" advTm="45560"/>
    </mc:Choice>
    <mc:Fallback>
      <p:transition spd="slow" advTm="45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Basic Grazing Systems</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5086" y="1291775"/>
            <a:ext cx="11263085" cy="892552"/>
          </a:xfrm>
          <a:prstGeom prst="rect">
            <a:avLst/>
          </a:prstGeom>
          <a:noFill/>
        </p:spPr>
        <p:txBody>
          <a:bodyPr wrap="square" rtlCol="0">
            <a:spAutoFit/>
          </a:bodyPr>
          <a:lstStyle/>
          <a:p>
            <a:r>
              <a:rPr lang="en-US" sz="2800" b="1" dirty="0"/>
              <a:t>Seasonal-Suitability: </a:t>
            </a:r>
            <a:r>
              <a:rPr lang="en-US" sz="2400" dirty="0"/>
              <a:t>Moving livestock to different areas of range depending on growth patterns of different vegetation types </a:t>
            </a:r>
            <a:r>
              <a:rPr lang="en-US" sz="2400" i="1" dirty="0"/>
              <a:t>(i.e., following the green).</a:t>
            </a:r>
            <a:r>
              <a:rPr lang="en-US" sz="2400" dirty="0"/>
              <a:t>  </a:t>
            </a:r>
          </a:p>
        </p:txBody>
      </p:sp>
      <p:grpSp>
        <p:nvGrpSpPr>
          <p:cNvPr id="5" name="Group 28"/>
          <p:cNvGrpSpPr>
            <a:grpSpLocks/>
          </p:cNvGrpSpPr>
          <p:nvPr/>
        </p:nvGrpSpPr>
        <p:grpSpPr bwMode="auto">
          <a:xfrm>
            <a:off x="3721361" y="4200268"/>
            <a:ext cx="8038840" cy="2012601"/>
            <a:chOff x="384" y="1296"/>
            <a:chExt cx="3600" cy="1126"/>
          </a:xfrm>
        </p:grpSpPr>
        <p:sp>
          <p:nvSpPr>
            <p:cNvPr id="6" name="Text Box 10"/>
            <p:cNvSpPr txBox="1">
              <a:spLocks noChangeArrowheads="1"/>
            </p:cNvSpPr>
            <p:nvPr/>
          </p:nvSpPr>
          <p:spPr bwMode="auto">
            <a:xfrm>
              <a:off x="528" y="2256"/>
              <a:ext cx="832" cy="166"/>
            </a:xfrm>
            <a:prstGeom prst="rect">
              <a:avLst/>
            </a:prstGeom>
            <a:noFill/>
            <a:ln w="9525">
              <a:noFill/>
              <a:miter lim="800000"/>
              <a:headEnd/>
              <a:tailEnd/>
            </a:ln>
          </p:spPr>
          <p:txBody>
            <a:bodyPr wrap="none">
              <a:spAutoFit/>
            </a:bodyPr>
            <a:lstStyle/>
            <a:p>
              <a:r>
                <a:rPr lang="en-US" sz="2000" dirty="0"/>
                <a:t>Winter Range</a:t>
              </a:r>
            </a:p>
          </p:txBody>
        </p:sp>
        <p:sp>
          <p:nvSpPr>
            <p:cNvPr id="7" name="Text Box 11"/>
            <p:cNvSpPr txBox="1">
              <a:spLocks noChangeArrowheads="1"/>
            </p:cNvSpPr>
            <p:nvPr/>
          </p:nvSpPr>
          <p:spPr bwMode="auto">
            <a:xfrm>
              <a:off x="1392" y="1632"/>
              <a:ext cx="675" cy="166"/>
            </a:xfrm>
            <a:prstGeom prst="rect">
              <a:avLst/>
            </a:prstGeom>
            <a:noFill/>
            <a:ln w="9525">
              <a:noFill/>
              <a:miter lim="800000"/>
              <a:headEnd/>
              <a:tailEnd/>
            </a:ln>
          </p:spPr>
          <p:txBody>
            <a:bodyPr wrap="none">
              <a:spAutoFit/>
            </a:bodyPr>
            <a:lstStyle/>
            <a:p>
              <a:r>
                <a:rPr lang="en-US" sz="2000"/>
                <a:t>Spring/Fall</a:t>
              </a:r>
            </a:p>
          </p:txBody>
        </p:sp>
        <p:sp>
          <p:nvSpPr>
            <p:cNvPr id="8" name="Text Box 12"/>
            <p:cNvSpPr txBox="1">
              <a:spLocks noChangeArrowheads="1"/>
            </p:cNvSpPr>
            <p:nvPr/>
          </p:nvSpPr>
          <p:spPr bwMode="auto">
            <a:xfrm>
              <a:off x="2736" y="1296"/>
              <a:ext cx="915" cy="166"/>
            </a:xfrm>
            <a:prstGeom prst="rect">
              <a:avLst/>
            </a:prstGeom>
            <a:noFill/>
            <a:ln w="9525">
              <a:noFill/>
              <a:miter lim="800000"/>
              <a:headEnd/>
              <a:tailEnd/>
            </a:ln>
          </p:spPr>
          <p:txBody>
            <a:bodyPr wrap="none">
              <a:spAutoFit/>
            </a:bodyPr>
            <a:lstStyle/>
            <a:p>
              <a:r>
                <a:rPr lang="en-US" sz="2000"/>
                <a:t>Summer Range</a:t>
              </a:r>
            </a:p>
          </p:txBody>
        </p:sp>
        <p:sp>
          <p:nvSpPr>
            <p:cNvPr id="9" name="Freeform 15"/>
            <p:cNvSpPr>
              <a:spLocks/>
            </p:cNvSpPr>
            <p:nvPr/>
          </p:nvSpPr>
          <p:spPr bwMode="auto">
            <a:xfrm>
              <a:off x="384" y="2160"/>
              <a:ext cx="1734" cy="96"/>
            </a:xfrm>
            <a:custGeom>
              <a:avLst/>
              <a:gdLst>
                <a:gd name="T0" fmla="*/ 0 w 1734"/>
                <a:gd name="T1" fmla="*/ 94 h 96"/>
                <a:gd name="T2" fmla="*/ 73 w 1734"/>
                <a:gd name="T3" fmla="*/ 69 h 96"/>
                <a:gd name="T4" fmla="*/ 269 w 1734"/>
                <a:gd name="T5" fmla="*/ 63 h 96"/>
                <a:gd name="T6" fmla="*/ 448 w 1734"/>
                <a:gd name="T7" fmla="*/ 38 h 96"/>
                <a:gd name="T8" fmla="*/ 559 w 1734"/>
                <a:gd name="T9" fmla="*/ 82 h 96"/>
                <a:gd name="T10" fmla="*/ 638 w 1734"/>
                <a:gd name="T11" fmla="*/ 57 h 96"/>
                <a:gd name="T12" fmla="*/ 755 w 1734"/>
                <a:gd name="T13" fmla="*/ 38 h 96"/>
                <a:gd name="T14" fmla="*/ 789 w 1734"/>
                <a:gd name="T15" fmla="*/ 19 h 96"/>
                <a:gd name="T16" fmla="*/ 839 w 1734"/>
                <a:gd name="T17" fmla="*/ 0 h 96"/>
                <a:gd name="T18" fmla="*/ 1124 w 1734"/>
                <a:gd name="T19" fmla="*/ 25 h 96"/>
                <a:gd name="T20" fmla="*/ 1292 w 1734"/>
                <a:gd name="T21" fmla="*/ 19 h 96"/>
                <a:gd name="T22" fmla="*/ 1399 w 1734"/>
                <a:gd name="T23" fmla="*/ 25 h 96"/>
                <a:gd name="T24" fmla="*/ 1460 w 1734"/>
                <a:gd name="T25" fmla="*/ 57 h 96"/>
                <a:gd name="T26" fmla="*/ 1734 w 1734"/>
                <a:gd name="T27" fmla="*/ 63 h 9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34"/>
                <a:gd name="T43" fmla="*/ 0 h 96"/>
                <a:gd name="T44" fmla="*/ 1734 w 1734"/>
                <a:gd name="T45" fmla="*/ 96 h 9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34" h="96">
                  <a:moveTo>
                    <a:pt x="0" y="94"/>
                  </a:moveTo>
                  <a:cubicBezTo>
                    <a:pt x="28" y="87"/>
                    <a:pt x="43" y="75"/>
                    <a:pt x="73" y="69"/>
                  </a:cubicBezTo>
                  <a:cubicBezTo>
                    <a:pt x="128" y="28"/>
                    <a:pt x="206" y="57"/>
                    <a:pt x="269" y="63"/>
                  </a:cubicBezTo>
                  <a:cubicBezTo>
                    <a:pt x="359" y="57"/>
                    <a:pt x="370" y="96"/>
                    <a:pt x="448" y="38"/>
                  </a:cubicBezTo>
                  <a:cubicBezTo>
                    <a:pt x="496" y="56"/>
                    <a:pt x="539" y="47"/>
                    <a:pt x="559" y="82"/>
                  </a:cubicBezTo>
                  <a:cubicBezTo>
                    <a:pt x="565" y="91"/>
                    <a:pt x="629" y="53"/>
                    <a:pt x="638" y="57"/>
                  </a:cubicBezTo>
                  <a:cubicBezTo>
                    <a:pt x="701" y="50"/>
                    <a:pt x="700" y="68"/>
                    <a:pt x="755" y="38"/>
                  </a:cubicBezTo>
                  <a:cubicBezTo>
                    <a:pt x="766" y="31"/>
                    <a:pt x="777" y="24"/>
                    <a:pt x="789" y="19"/>
                  </a:cubicBezTo>
                  <a:cubicBezTo>
                    <a:pt x="805" y="11"/>
                    <a:pt x="839" y="0"/>
                    <a:pt x="839" y="0"/>
                  </a:cubicBezTo>
                  <a:cubicBezTo>
                    <a:pt x="934" y="9"/>
                    <a:pt x="1029" y="20"/>
                    <a:pt x="1124" y="25"/>
                  </a:cubicBezTo>
                  <a:cubicBezTo>
                    <a:pt x="1175" y="63"/>
                    <a:pt x="1239" y="42"/>
                    <a:pt x="1292" y="19"/>
                  </a:cubicBezTo>
                  <a:cubicBezTo>
                    <a:pt x="1328" y="21"/>
                    <a:pt x="1364" y="20"/>
                    <a:pt x="1399" y="25"/>
                  </a:cubicBezTo>
                  <a:cubicBezTo>
                    <a:pt x="1416" y="28"/>
                    <a:pt x="1444" y="56"/>
                    <a:pt x="1460" y="57"/>
                  </a:cubicBezTo>
                  <a:cubicBezTo>
                    <a:pt x="1551" y="63"/>
                    <a:pt x="1643" y="61"/>
                    <a:pt x="1734" y="63"/>
                  </a:cubicBezTo>
                </a:path>
              </a:pathLst>
            </a:custGeom>
            <a:noFill/>
            <a:ln w="9525">
              <a:solidFill>
                <a:schemeClr val="tx1"/>
              </a:solidFill>
              <a:round/>
              <a:headEnd/>
              <a:tailEnd/>
            </a:ln>
          </p:spPr>
          <p:txBody>
            <a:bodyPr/>
            <a:lstStyle/>
            <a:p>
              <a:endParaRPr lang="en-US"/>
            </a:p>
          </p:txBody>
        </p:sp>
        <p:sp>
          <p:nvSpPr>
            <p:cNvPr id="10" name="Freeform 17"/>
            <p:cNvSpPr>
              <a:spLocks/>
            </p:cNvSpPr>
            <p:nvPr/>
          </p:nvSpPr>
          <p:spPr bwMode="auto">
            <a:xfrm>
              <a:off x="864" y="1920"/>
              <a:ext cx="1920" cy="283"/>
            </a:xfrm>
            <a:custGeom>
              <a:avLst/>
              <a:gdLst>
                <a:gd name="T0" fmla="*/ 0 w 1920"/>
                <a:gd name="T1" fmla="*/ 283 h 283"/>
                <a:gd name="T2" fmla="*/ 128 w 1920"/>
                <a:gd name="T3" fmla="*/ 198 h 283"/>
                <a:gd name="T4" fmla="*/ 440 w 1920"/>
                <a:gd name="T5" fmla="*/ 70 h 283"/>
                <a:gd name="T6" fmla="*/ 794 w 1920"/>
                <a:gd name="T7" fmla="*/ 0 h 283"/>
                <a:gd name="T8" fmla="*/ 933 w 1920"/>
                <a:gd name="T9" fmla="*/ 18 h 283"/>
                <a:gd name="T10" fmla="*/ 1094 w 1920"/>
                <a:gd name="T11" fmla="*/ 105 h 283"/>
                <a:gd name="T12" fmla="*/ 1448 w 1920"/>
                <a:gd name="T13" fmla="*/ 122 h 283"/>
                <a:gd name="T14" fmla="*/ 1920 w 1920"/>
                <a:gd name="T15" fmla="*/ 209 h 283"/>
                <a:gd name="T16" fmla="*/ 0 60000 65536"/>
                <a:gd name="T17" fmla="*/ 0 60000 65536"/>
                <a:gd name="T18" fmla="*/ 0 60000 65536"/>
                <a:gd name="T19" fmla="*/ 0 60000 65536"/>
                <a:gd name="T20" fmla="*/ 0 60000 65536"/>
                <a:gd name="T21" fmla="*/ 0 60000 65536"/>
                <a:gd name="T22" fmla="*/ 0 60000 65536"/>
                <a:gd name="T23" fmla="*/ 0 60000 65536"/>
                <a:gd name="T24" fmla="*/ 0 w 1920"/>
                <a:gd name="T25" fmla="*/ 0 h 283"/>
                <a:gd name="T26" fmla="*/ 1920 w 1920"/>
                <a:gd name="T27" fmla="*/ 283 h 2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20" h="283">
                  <a:moveTo>
                    <a:pt x="0" y="283"/>
                  </a:moveTo>
                  <a:cubicBezTo>
                    <a:pt x="21" y="269"/>
                    <a:pt x="55" y="234"/>
                    <a:pt x="128" y="198"/>
                  </a:cubicBezTo>
                  <a:cubicBezTo>
                    <a:pt x="201" y="163"/>
                    <a:pt x="329" y="103"/>
                    <a:pt x="440" y="70"/>
                  </a:cubicBezTo>
                  <a:cubicBezTo>
                    <a:pt x="614" y="59"/>
                    <a:pt x="665" y="83"/>
                    <a:pt x="794" y="0"/>
                  </a:cubicBezTo>
                  <a:cubicBezTo>
                    <a:pt x="841" y="7"/>
                    <a:pt x="888" y="5"/>
                    <a:pt x="933" y="18"/>
                  </a:cubicBezTo>
                  <a:cubicBezTo>
                    <a:pt x="984" y="33"/>
                    <a:pt x="1038" y="98"/>
                    <a:pt x="1094" y="105"/>
                  </a:cubicBezTo>
                  <a:cubicBezTo>
                    <a:pt x="1212" y="120"/>
                    <a:pt x="1330" y="116"/>
                    <a:pt x="1448" y="122"/>
                  </a:cubicBezTo>
                  <a:cubicBezTo>
                    <a:pt x="1641" y="191"/>
                    <a:pt x="1693" y="209"/>
                    <a:pt x="1920" y="209"/>
                  </a:cubicBezTo>
                </a:path>
              </a:pathLst>
            </a:custGeom>
            <a:noFill/>
            <a:ln w="9525">
              <a:solidFill>
                <a:schemeClr val="tx1"/>
              </a:solidFill>
              <a:round/>
              <a:headEnd/>
              <a:tailEnd/>
            </a:ln>
          </p:spPr>
          <p:txBody>
            <a:bodyPr/>
            <a:lstStyle/>
            <a:p>
              <a:endParaRPr lang="en-US"/>
            </a:p>
          </p:txBody>
        </p:sp>
        <p:sp>
          <p:nvSpPr>
            <p:cNvPr id="11" name="Freeform 21"/>
            <p:cNvSpPr>
              <a:spLocks/>
            </p:cNvSpPr>
            <p:nvPr/>
          </p:nvSpPr>
          <p:spPr bwMode="auto">
            <a:xfrm>
              <a:off x="1872" y="1728"/>
              <a:ext cx="816" cy="240"/>
            </a:xfrm>
            <a:custGeom>
              <a:avLst/>
              <a:gdLst>
                <a:gd name="T0" fmla="*/ 0 w 816"/>
                <a:gd name="T1" fmla="*/ 224 h 224"/>
                <a:gd name="T2" fmla="*/ 248 w 816"/>
                <a:gd name="T3" fmla="*/ 177 h 224"/>
                <a:gd name="T4" fmla="*/ 368 w 816"/>
                <a:gd name="T5" fmla="*/ 88 h 224"/>
                <a:gd name="T6" fmla="*/ 512 w 816"/>
                <a:gd name="T7" fmla="*/ 0 h 224"/>
                <a:gd name="T8" fmla="*/ 616 w 816"/>
                <a:gd name="T9" fmla="*/ 44 h 224"/>
                <a:gd name="T10" fmla="*/ 816 w 816"/>
                <a:gd name="T11" fmla="*/ 152 h 224"/>
                <a:gd name="T12" fmla="*/ 0 60000 65536"/>
                <a:gd name="T13" fmla="*/ 0 60000 65536"/>
                <a:gd name="T14" fmla="*/ 0 60000 65536"/>
                <a:gd name="T15" fmla="*/ 0 60000 65536"/>
                <a:gd name="T16" fmla="*/ 0 60000 65536"/>
                <a:gd name="T17" fmla="*/ 0 60000 65536"/>
                <a:gd name="T18" fmla="*/ 0 w 816"/>
                <a:gd name="T19" fmla="*/ 0 h 224"/>
                <a:gd name="T20" fmla="*/ 816 w 816"/>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816" h="224">
                  <a:moveTo>
                    <a:pt x="0" y="224"/>
                  </a:moveTo>
                  <a:cubicBezTo>
                    <a:pt x="117" y="152"/>
                    <a:pt x="127" y="144"/>
                    <a:pt x="248" y="177"/>
                  </a:cubicBezTo>
                  <a:cubicBezTo>
                    <a:pt x="329" y="153"/>
                    <a:pt x="324" y="117"/>
                    <a:pt x="368" y="88"/>
                  </a:cubicBezTo>
                  <a:cubicBezTo>
                    <a:pt x="412" y="59"/>
                    <a:pt x="471" y="7"/>
                    <a:pt x="512" y="0"/>
                  </a:cubicBezTo>
                  <a:cubicBezTo>
                    <a:pt x="547" y="17"/>
                    <a:pt x="582" y="11"/>
                    <a:pt x="616" y="44"/>
                  </a:cubicBezTo>
                  <a:cubicBezTo>
                    <a:pt x="654" y="83"/>
                    <a:pt x="774" y="135"/>
                    <a:pt x="816" y="152"/>
                  </a:cubicBezTo>
                </a:path>
              </a:pathLst>
            </a:custGeom>
            <a:noFill/>
            <a:ln w="9525">
              <a:solidFill>
                <a:schemeClr val="tx1"/>
              </a:solidFill>
              <a:round/>
              <a:headEnd/>
              <a:tailEnd/>
            </a:ln>
          </p:spPr>
          <p:txBody>
            <a:bodyPr/>
            <a:lstStyle/>
            <a:p>
              <a:endParaRPr lang="en-US"/>
            </a:p>
          </p:txBody>
        </p:sp>
        <p:sp>
          <p:nvSpPr>
            <p:cNvPr id="12" name="Freeform 22"/>
            <p:cNvSpPr>
              <a:spLocks/>
            </p:cNvSpPr>
            <p:nvPr/>
          </p:nvSpPr>
          <p:spPr bwMode="auto">
            <a:xfrm>
              <a:off x="2472" y="1536"/>
              <a:ext cx="1352" cy="424"/>
            </a:xfrm>
            <a:custGeom>
              <a:avLst/>
              <a:gdLst>
                <a:gd name="T0" fmla="*/ 1352 w 1352"/>
                <a:gd name="T1" fmla="*/ 424 h 424"/>
                <a:gd name="T2" fmla="*/ 864 w 1352"/>
                <a:gd name="T3" fmla="*/ 177 h 424"/>
                <a:gd name="T4" fmla="*/ 696 w 1352"/>
                <a:gd name="T5" fmla="*/ 80 h 424"/>
                <a:gd name="T6" fmla="*/ 600 w 1352"/>
                <a:gd name="T7" fmla="*/ 0 h 424"/>
                <a:gd name="T8" fmla="*/ 496 w 1352"/>
                <a:gd name="T9" fmla="*/ 44 h 424"/>
                <a:gd name="T10" fmla="*/ 280 w 1352"/>
                <a:gd name="T11" fmla="*/ 160 h 424"/>
                <a:gd name="T12" fmla="*/ 96 w 1352"/>
                <a:gd name="T13" fmla="*/ 208 h 424"/>
                <a:gd name="T14" fmla="*/ 8 w 1352"/>
                <a:gd name="T15" fmla="*/ 232 h 424"/>
                <a:gd name="T16" fmla="*/ 0 60000 65536"/>
                <a:gd name="T17" fmla="*/ 0 60000 65536"/>
                <a:gd name="T18" fmla="*/ 0 60000 65536"/>
                <a:gd name="T19" fmla="*/ 0 60000 65536"/>
                <a:gd name="T20" fmla="*/ 0 60000 65536"/>
                <a:gd name="T21" fmla="*/ 0 60000 65536"/>
                <a:gd name="T22" fmla="*/ 0 60000 65536"/>
                <a:gd name="T23" fmla="*/ 0 60000 65536"/>
                <a:gd name="T24" fmla="*/ 0 w 1352"/>
                <a:gd name="T25" fmla="*/ 0 h 424"/>
                <a:gd name="T26" fmla="*/ 1352 w 1352"/>
                <a:gd name="T27" fmla="*/ 424 h 4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52" h="424">
                  <a:moveTo>
                    <a:pt x="1352" y="424"/>
                  </a:moveTo>
                  <a:cubicBezTo>
                    <a:pt x="1235" y="352"/>
                    <a:pt x="985" y="144"/>
                    <a:pt x="864" y="177"/>
                  </a:cubicBezTo>
                  <a:cubicBezTo>
                    <a:pt x="776" y="100"/>
                    <a:pt x="740" y="109"/>
                    <a:pt x="696" y="80"/>
                  </a:cubicBezTo>
                  <a:cubicBezTo>
                    <a:pt x="652" y="51"/>
                    <a:pt x="633" y="6"/>
                    <a:pt x="600" y="0"/>
                  </a:cubicBezTo>
                  <a:cubicBezTo>
                    <a:pt x="565" y="17"/>
                    <a:pt x="530" y="11"/>
                    <a:pt x="496" y="44"/>
                  </a:cubicBezTo>
                  <a:cubicBezTo>
                    <a:pt x="458" y="83"/>
                    <a:pt x="322" y="143"/>
                    <a:pt x="280" y="160"/>
                  </a:cubicBezTo>
                  <a:cubicBezTo>
                    <a:pt x="192" y="199"/>
                    <a:pt x="184" y="192"/>
                    <a:pt x="96" y="208"/>
                  </a:cubicBezTo>
                  <a:cubicBezTo>
                    <a:pt x="0" y="252"/>
                    <a:pt x="36" y="217"/>
                    <a:pt x="8" y="232"/>
                  </a:cubicBezTo>
                </a:path>
              </a:pathLst>
            </a:custGeom>
            <a:noFill/>
            <a:ln w="9525">
              <a:solidFill>
                <a:schemeClr val="tx1"/>
              </a:solidFill>
              <a:round/>
              <a:headEnd/>
              <a:tailEnd/>
            </a:ln>
          </p:spPr>
          <p:txBody>
            <a:bodyPr/>
            <a:lstStyle/>
            <a:p>
              <a:endParaRPr lang="en-US"/>
            </a:p>
          </p:txBody>
        </p:sp>
        <p:sp>
          <p:nvSpPr>
            <p:cNvPr id="13" name="Freeform 23"/>
            <p:cNvSpPr>
              <a:spLocks/>
            </p:cNvSpPr>
            <p:nvPr/>
          </p:nvSpPr>
          <p:spPr bwMode="auto">
            <a:xfrm>
              <a:off x="3160" y="1536"/>
              <a:ext cx="400" cy="92"/>
            </a:xfrm>
            <a:custGeom>
              <a:avLst/>
              <a:gdLst>
                <a:gd name="T0" fmla="*/ 400 w 400"/>
                <a:gd name="T1" fmla="*/ 72 h 92"/>
                <a:gd name="T2" fmla="*/ 216 w 400"/>
                <a:gd name="T3" fmla="*/ 80 h 92"/>
                <a:gd name="T4" fmla="*/ 120 w 400"/>
                <a:gd name="T5" fmla="*/ 0 h 92"/>
                <a:gd name="T6" fmla="*/ 0 w 400"/>
                <a:gd name="T7" fmla="*/ 72 h 92"/>
                <a:gd name="T8" fmla="*/ 0 60000 65536"/>
                <a:gd name="T9" fmla="*/ 0 60000 65536"/>
                <a:gd name="T10" fmla="*/ 0 60000 65536"/>
                <a:gd name="T11" fmla="*/ 0 60000 65536"/>
                <a:gd name="T12" fmla="*/ 0 w 400"/>
                <a:gd name="T13" fmla="*/ 0 h 92"/>
                <a:gd name="T14" fmla="*/ 400 w 400"/>
                <a:gd name="T15" fmla="*/ 92 h 92"/>
              </a:gdLst>
              <a:ahLst/>
              <a:cxnLst>
                <a:cxn ang="T8">
                  <a:pos x="T0" y="T1"/>
                </a:cxn>
                <a:cxn ang="T9">
                  <a:pos x="T2" y="T3"/>
                </a:cxn>
                <a:cxn ang="T10">
                  <a:pos x="T4" y="T5"/>
                </a:cxn>
                <a:cxn ang="T11">
                  <a:pos x="T6" y="T7"/>
                </a:cxn>
              </a:cxnLst>
              <a:rect l="T12" t="T13" r="T14" b="T15"/>
              <a:pathLst>
                <a:path w="400" h="92">
                  <a:moveTo>
                    <a:pt x="400" y="72"/>
                  </a:moveTo>
                  <a:cubicBezTo>
                    <a:pt x="371" y="75"/>
                    <a:pt x="263" y="92"/>
                    <a:pt x="216" y="80"/>
                  </a:cubicBezTo>
                  <a:cubicBezTo>
                    <a:pt x="169" y="68"/>
                    <a:pt x="156" y="1"/>
                    <a:pt x="120" y="0"/>
                  </a:cubicBezTo>
                  <a:cubicBezTo>
                    <a:pt x="85" y="17"/>
                    <a:pt x="34" y="39"/>
                    <a:pt x="0" y="72"/>
                  </a:cubicBezTo>
                </a:path>
              </a:pathLst>
            </a:custGeom>
            <a:noFill/>
            <a:ln w="9525">
              <a:solidFill>
                <a:schemeClr val="tx1"/>
              </a:solidFill>
              <a:round/>
              <a:headEnd/>
              <a:tailEnd/>
            </a:ln>
          </p:spPr>
          <p:txBody>
            <a:bodyPr/>
            <a:lstStyle/>
            <a:p>
              <a:endParaRPr lang="en-US"/>
            </a:p>
          </p:txBody>
        </p:sp>
        <p:sp>
          <p:nvSpPr>
            <p:cNvPr id="14" name="Freeform 24"/>
            <p:cNvSpPr>
              <a:spLocks/>
            </p:cNvSpPr>
            <p:nvPr/>
          </p:nvSpPr>
          <p:spPr bwMode="auto">
            <a:xfrm>
              <a:off x="3400" y="1536"/>
              <a:ext cx="584" cy="177"/>
            </a:xfrm>
            <a:custGeom>
              <a:avLst/>
              <a:gdLst>
                <a:gd name="T0" fmla="*/ 584 w 584"/>
                <a:gd name="T1" fmla="*/ 177 h 177"/>
                <a:gd name="T2" fmla="*/ 416 w 584"/>
                <a:gd name="T3" fmla="*/ 80 h 177"/>
                <a:gd name="T4" fmla="*/ 320 w 584"/>
                <a:gd name="T5" fmla="*/ 0 h 177"/>
                <a:gd name="T6" fmla="*/ 216 w 584"/>
                <a:gd name="T7" fmla="*/ 44 h 177"/>
                <a:gd name="T8" fmla="*/ 0 w 584"/>
                <a:gd name="T9" fmla="*/ 160 h 177"/>
                <a:gd name="T10" fmla="*/ 0 60000 65536"/>
                <a:gd name="T11" fmla="*/ 0 60000 65536"/>
                <a:gd name="T12" fmla="*/ 0 60000 65536"/>
                <a:gd name="T13" fmla="*/ 0 60000 65536"/>
                <a:gd name="T14" fmla="*/ 0 60000 65536"/>
                <a:gd name="T15" fmla="*/ 0 w 584"/>
                <a:gd name="T16" fmla="*/ 0 h 177"/>
                <a:gd name="T17" fmla="*/ 584 w 584"/>
                <a:gd name="T18" fmla="*/ 177 h 177"/>
              </a:gdLst>
              <a:ahLst/>
              <a:cxnLst>
                <a:cxn ang="T10">
                  <a:pos x="T0" y="T1"/>
                </a:cxn>
                <a:cxn ang="T11">
                  <a:pos x="T2" y="T3"/>
                </a:cxn>
                <a:cxn ang="T12">
                  <a:pos x="T4" y="T5"/>
                </a:cxn>
                <a:cxn ang="T13">
                  <a:pos x="T6" y="T7"/>
                </a:cxn>
                <a:cxn ang="T14">
                  <a:pos x="T8" y="T9"/>
                </a:cxn>
              </a:cxnLst>
              <a:rect l="T15" t="T16" r="T17" b="T18"/>
              <a:pathLst>
                <a:path w="584" h="177">
                  <a:moveTo>
                    <a:pt x="584" y="177"/>
                  </a:moveTo>
                  <a:cubicBezTo>
                    <a:pt x="496" y="100"/>
                    <a:pt x="460" y="109"/>
                    <a:pt x="416" y="80"/>
                  </a:cubicBezTo>
                  <a:cubicBezTo>
                    <a:pt x="372" y="51"/>
                    <a:pt x="353" y="6"/>
                    <a:pt x="320" y="0"/>
                  </a:cubicBezTo>
                  <a:cubicBezTo>
                    <a:pt x="285" y="17"/>
                    <a:pt x="250" y="11"/>
                    <a:pt x="216" y="44"/>
                  </a:cubicBezTo>
                  <a:cubicBezTo>
                    <a:pt x="178" y="83"/>
                    <a:pt x="42" y="143"/>
                    <a:pt x="0" y="160"/>
                  </a:cubicBezTo>
                </a:path>
              </a:pathLst>
            </a:custGeom>
            <a:noFill/>
            <a:ln w="9525">
              <a:solidFill>
                <a:schemeClr val="tx1"/>
              </a:solidFill>
              <a:round/>
              <a:headEnd/>
              <a:tailEnd/>
            </a:ln>
          </p:spPr>
          <p:txBody>
            <a:bodyPr/>
            <a:lstStyle/>
            <a:p>
              <a:endParaRPr lang="en-US"/>
            </a:p>
          </p:txBody>
        </p:sp>
      </p:grpSp>
      <p:sp>
        <p:nvSpPr>
          <p:cNvPr id="32" name="TextBox 31">
            <a:extLst>
              <a:ext uri="{FF2B5EF4-FFF2-40B4-BE49-F238E27FC236}">
                <a16:creationId xmlns:a16="http://schemas.microsoft.com/office/drawing/2014/main" id="{5A27D736-D373-4F34-AB7B-E37E1D475421}"/>
              </a:ext>
            </a:extLst>
          </p:cNvPr>
          <p:cNvSpPr txBox="1"/>
          <p:nvPr/>
        </p:nvSpPr>
        <p:spPr>
          <a:xfrm>
            <a:off x="774701" y="2184327"/>
            <a:ext cx="2741944" cy="646331"/>
          </a:xfrm>
          <a:prstGeom prst="rect">
            <a:avLst/>
          </a:prstGeom>
          <a:noFill/>
        </p:spPr>
        <p:txBody>
          <a:bodyPr wrap="square" rtlCol="0">
            <a:spAutoFit/>
          </a:bodyPr>
          <a:lstStyle/>
          <a:p>
            <a:r>
              <a:rPr lang="en-US" sz="3600" b="1" dirty="0">
                <a:solidFill>
                  <a:schemeClr val="accent1">
                    <a:lumMod val="75000"/>
                  </a:schemeClr>
                </a:solidFill>
              </a:rPr>
              <a:t>Pros/Cons?</a:t>
            </a:r>
          </a:p>
        </p:txBody>
      </p:sp>
      <p:sp>
        <p:nvSpPr>
          <p:cNvPr id="33" name="TextBox 32">
            <a:extLst>
              <a:ext uri="{FF2B5EF4-FFF2-40B4-BE49-F238E27FC236}">
                <a16:creationId xmlns:a16="http://schemas.microsoft.com/office/drawing/2014/main" id="{B5AA9797-EF3B-4E01-8EDC-25110D9C612F}"/>
              </a:ext>
            </a:extLst>
          </p:cNvPr>
          <p:cNvSpPr txBox="1"/>
          <p:nvPr/>
        </p:nvSpPr>
        <p:spPr>
          <a:xfrm>
            <a:off x="774701" y="2838030"/>
            <a:ext cx="11108871" cy="1938992"/>
          </a:xfrm>
          <a:prstGeom prst="rect">
            <a:avLst/>
          </a:prstGeom>
          <a:noFill/>
        </p:spPr>
        <p:txBody>
          <a:bodyPr wrap="square" rtlCol="0">
            <a:spAutoFit/>
          </a:bodyPr>
          <a:lstStyle/>
          <a:p>
            <a:pPr marL="342900" indent="-342900">
              <a:buClr>
                <a:schemeClr val="accent3">
                  <a:lumMod val="50000"/>
                </a:schemeClr>
              </a:buClr>
              <a:buFont typeface="Arial Black" panose="020B0A04020102020204" pitchFamily="34" charset="0"/>
              <a:buChar char="+"/>
            </a:pPr>
            <a:r>
              <a:rPr lang="en-US" sz="2400" dirty="0"/>
              <a:t>Animals have green forage most of year = high growth and performance.</a:t>
            </a:r>
          </a:p>
          <a:p>
            <a:pPr marL="342900" indent="-342900">
              <a:buClr>
                <a:schemeClr val="accent3">
                  <a:lumMod val="50000"/>
                </a:schemeClr>
              </a:buClr>
              <a:buFont typeface="Arial Black" panose="020B0A04020102020204" pitchFamily="34" charset="0"/>
              <a:buChar char="+"/>
            </a:pPr>
            <a:r>
              <a:rPr lang="en-US" sz="2400" dirty="0"/>
              <a:t>Plants mostly grazed early in season before </a:t>
            </a:r>
            <a:r>
              <a:rPr lang="en-US" sz="2400" dirty="0" err="1"/>
              <a:t>seedset</a:t>
            </a:r>
            <a:r>
              <a:rPr lang="en-US" sz="2400" dirty="0"/>
              <a:t>.</a:t>
            </a:r>
          </a:p>
          <a:p>
            <a:pPr>
              <a:buClr>
                <a:schemeClr val="accent3">
                  <a:lumMod val="50000"/>
                </a:schemeClr>
              </a:buClr>
            </a:pPr>
            <a:endParaRPr lang="en-US" sz="2400" dirty="0"/>
          </a:p>
          <a:p>
            <a:pPr marL="342900" indent="-342900">
              <a:buClr>
                <a:srgbClr val="C00000"/>
              </a:buClr>
              <a:buFont typeface="Arial Black" panose="020B0A04020102020204" pitchFamily="34" charset="0"/>
              <a:buChar char="―"/>
            </a:pPr>
            <a:r>
              <a:rPr lang="en-US" sz="2400" dirty="0"/>
              <a:t>High management/herding input.</a:t>
            </a:r>
          </a:p>
          <a:p>
            <a:pPr marL="342900" indent="-342900">
              <a:buClr>
                <a:srgbClr val="C00000"/>
              </a:buClr>
              <a:buFont typeface="Arial Black" panose="020B0A04020102020204" pitchFamily="34" charset="0"/>
              <a:buChar char="―"/>
            </a:pPr>
            <a:r>
              <a:rPr lang="en-US" sz="2400" dirty="0"/>
              <a:t>Summer range many not get deferment.</a:t>
            </a:r>
          </a:p>
        </p:txBody>
      </p:sp>
      <p:pic>
        <p:nvPicPr>
          <p:cNvPr id="15" name="Audio 14">
            <a:hlinkClick r:id="" action="ppaction://media"/>
            <a:extLst>
              <a:ext uri="{FF2B5EF4-FFF2-40B4-BE49-F238E27FC236}">
                <a16:creationId xmlns:a16="http://schemas.microsoft.com/office/drawing/2014/main" id="{CDFC6905-EF74-4023-A923-F669F243822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633200" y="6299200"/>
            <a:ext cx="406400" cy="406400"/>
          </a:xfrm>
          <a:prstGeom prst="rect">
            <a:avLst/>
          </a:prstGeom>
        </p:spPr>
      </p:pic>
    </p:spTree>
    <p:custDataLst>
      <p:tags r:id="rId1"/>
    </p:custDataLst>
    <p:extLst>
      <p:ext uri="{BB962C8B-B14F-4D97-AF65-F5344CB8AC3E}">
        <p14:creationId xmlns:p14="http://schemas.microsoft.com/office/powerpoint/2010/main" val="2520418452"/>
      </p:ext>
    </p:extLst>
  </p:cSld>
  <p:clrMapOvr>
    <a:masterClrMapping/>
  </p:clrMapOvr>
  <mc:AlternateContent xmlns:mc="http://schemas.openxmlformats.org/markup-compatibility/2006">
    <mc:Choice xmlns:p14="http://schemas.microsoft.com/office/powerpoint/2010/main" Requires="p14">
      <p:transition spd="slow" p14:dur="2000" advTm="91305"/>
    </mc:Choice>
    <mc:Fallback>
      <p:transition spd="slow" advTm="913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Decisional or Management Intensive</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95086" y="1291775"/>
            <a:ext cx="11263085"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t>One Herd:  Multiple Pastures</a:t>
            </a:r>
          </a:p>
          <a:p>
            <a:pPr marL="457200" indent="-457200">
              <a:buFont typeface="Arial" panose="020B0604020202020204" pitchFamily="34" charset="0"/>
              <a:buChar char="•"/>
            </a:pPr>
            <a:r>
              <a:rPr lang="en-US" sz="2800" dirty="0"/>
              <a:t>Make decisions based on management considerations such as: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endParaRPr lang="en-US" sz="2800" dirty="0"/>
          </a:p>
          <a:p>
            <a:endParaRPr lang="en-US" sz="2800" dirty="0"/>
          </a:p>
          <a:p>
            <a:pPr marL="457200" indent="-457200">
              <a:buFont typeface="Arial" panose="020B0604020202020204" pitchFamily="34" charset="0"/>
              <a:buChar char="•"/>
            </a:pPr>
            <a:r>
              <a:rPr lang="en-US" sz="2800" dirty="0"/>
              <a:t>These systems are probably the most common in the world and their success…</a:t>
            </a:r>
            <a:endParaRPr lang="en-US" sz="2400" dirty="0"/>
          </a:p>
        </p:txBody>
      </p:sp>
      <p:sp>
        <p:nvSpPr>
          <p:cNvPr id="5" name="TextBox 4"/>
          <p:cNvSpPr txBox="1"/>
          <p:nvPr/>
        </p:nvSpPr>
        <p:spPr>
          <a:xfrm>
            <a:off x="1644381" y="2350891"/>
            <a:ext cx="8641977"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accent2">
                    <a:lumMod val="75000"/>
                  </a:schemeClr>
                </a:solidFill>
              </a:rPr>
              <a:t>Available forage</a:t>
            </a:r>
          </a:p>
          <a:p>
            <a:pPr marL="342900" indent="-342900">
              <a:buFont typeface="Arial" panose="020B0604020202020204" pitchFamily="34" charset="0"/>
              <a:buChar char="•"/>
            </a:pPr>
            <a:r>
              <a:rPr lang="en-US" sz="2400" dirty="0">
                <a:solidFill>
                  <a:schemeClr val="accent2">
                    <a:lumMod val="75000"/>
                  </a:schemeClr>
                </a:solidFill>
              </a:rPr>
              <a:t>Available water</a:t>
            </a:r>
          </a:p>
          <a:p>
            <a:pPr marL="342900" indent="-342900">
              <a:buFont typeface="Arial" panose="020B0604020202020204" pitchFamily="34" charset="0"/>
              <a:buChar char="•"/>
            </a:pPr>
            <a:r>
              <a:rPr lang="en-US" sz="2400" dirty="0">
                <a:solidFill>
                  <a:schemeClr val="accent2">
                    <a:lumMod val="75000"/>
                  </a:schemeClr>
                </a:solidFill>
              </a:rPr>
              <a:t>Cover for calving and lambing</a:t>
            </a:r>
          </a:p>
          <a:p>
            <a:pPr marL="342900" indent="-342900">
              <a:buFont typeface="Arial" panose="020B0604020202020204" pitchFamily="34" charset="0"/>
              <a:buChar char="•"/>
            </a:pPr>
            <a:r>
              <a:rPr lang="en-US" sz="2400" dirty="0">
                <a:solidFill>
                  <a:schemeClr val="accent2">
                    <a:lumMod val="75000"/>
                  </a:schemeClr>
                </a:solidFill>
              </a:rPr>
              <a:t>To facilitate other practices such as haying or prescribed fire </a:t>
            </a:r>
          </a:p>
        </p:txBody>
      </p:sp>
      <p:sp>
        <p:nvSpPr>
          <p:cNvPr id="8" name="TextBox 7"/>
          <p:cNvSpPr txBox="1"/>
          <p:nvPr/>
        </p:nvSpPr>
        <p:spPr>
          <a:xfrm>
            <a:off x="2636479" y="4748834"/>
            <a:ext cx="8641977" cy="461665"/>
          </a:xfrm>
          <a:prstGeom prst="rect">
            <a:avLst/>
          </a:prstGeom>
          <a:noFill/>
        </p:spPr>
        <p:txBody>
          <a:bodyPr wrap="square" rtlCol="0">
            <a:spAutoFit/>
          </a:bodyPr>
          <a:lstStyle/>
          <a:p>
            <a:r>
              <a:rPr lang="en-US" sz="2400" dirty="0">
                <a:solidFill>
                  <a:schemeClr val="accent2">
                    <a:lumMod val="75000"/>
                  </a:schemeClr>
                </a:solidFill>
              </a:rPr>
              <a:t>depends on the experience and decisions of the manager.  </a:t>
            </a:r>
          </a:p>
        </p:txBody>
      </p:sp>
      <p:pic>
        <p:nvPicPr>
          <p:cNvPr id="6" name="Audio 5">
            <a:hlinkClick r:id="" action="ppaction://media"/>
            <a:extLst>
              <a:ext uri="{FF2B5EF4-FFF2-40B4-BE49-F238E27FC236}">
                <a16:creationId xmlns:a16="http://schemas.microsoft.com/office/drawing/2014/main" id="{E20B1292-501B-48AB-8A6E-2F1D2B573964}"/>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633200" y="6299200"/>
            <a:ext cx="406400" cy="406400"/>
          </a:xfrm>
          <a:prstGeom prst="rect">
            <a:avLst/>
          </a:prstGeom>
        </p:spPr>
      </p:pic>
    </p:spTree>
    <p:custDataLst>
      <p:tags r:id="rId1"/>
    </p:custDataLst>
    <p:extLst>
      <p:ext uri="{BB962C8B-B14F-4D97-AF65-F5344CB8AC3E}">
        <p14:creationId xmlns:p14="http://schemas.microsoft.com/office/powerpoint/2010/main" val="3209989628"/>
      </p:ext>
    </p:extLst>
  </p:cSld>
  <p:clrMapOvr>
    <a:masterClrMapping/>
  </p:clrMapOvr>
  <mc:AlternateContent xmlns:mc="http://schemas.openxmlformats.org/markup-compatibility/2006">
    <mc:Choice xmlns:p14="http://schemas.microsoft.com/office/powerpoint/2010/main" Requires="p14">
      <p:transition spd="slow" p14:dur="2000" advTm="72007"/>
    </mc:Choice>
    <mc:Fallback>
      <p:transition spd="slow" advTm="720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bldLst>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Decisional or Management Intensive</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95086" y="1291775"/>
            <a:ext cx="11263085" cy="3970318"/>
          </a:xfrm>
          <a:prstGeom prst="rect">
            <a:avLst/>
          </a:prstGeom>
          <a:noFill/>
        </p:spPr>
        <p:txBody>
          <a:bodyPr wrap="square" rtlCol="0">
            <a:spAutoFit/>
          </a:bodyPr>
          <a:lstStyle/>
          <a:p>
            <a:r>
              <a:rPr lang="en-US" sz="2800" b="1" dirty="0"/>
              <a:t>Best-pasture system: </a:t>
            </a:r>
            <a:r>
              <a:rPr lang="en-US" sz="2400" dirty="0"/>
              <a:t>Move livestock to pasture that looks the “best” in terms of forage availability.</a:t>
            </a:r>
          </a:p>
          <a:p>
            <a:endParaRPr lang="en-US" sz="2400" dirty="0"/>
          </a:p>
          <a:p>
            <a:endParaRPr lang="en-US" sz="2400" dirty="0"/>
          </a:p>
          <a:p>
            <a:endParaRPr lang="en-US" sz="2400" dirty="0"/>
          </a:p>
          <a:p>
            <a:r>
              <a:rPr lang="en-US" sz="2800" b="1" dirty="0"/>
              <a:t>Complementary system</a:t>
            </a:r>
            <a:r>
              <a:rPr lang="en-US" sz="2400" b="1" dirty="0"/>
              <a:t>:  </a:t>
            </a:r>
            <a:r>
              <a:rPr lang="en-US" sz="2400" dirty="0"/>
              <a:t>Designed in the central plains where animals rely on:</a:t>
            </a:r>
          </a:p>
          <a:p>
            <a:endParaRPr lang="en-US" sz="2400" b="1" dirty="0"/>
          </a:p>
          <a:p>
            <a:endParaRPr lang="en-US" sz="2400" b="1" dirty="0"/>
          </a:p>
          <a:p>
            <a:endParaRPr lang="en-US" sz="2400" b="1" dirty="0"/>
          </a:p>
          <a:p>
            <a:r>
              <a:rPr lang="en-US" sz="2800" b="1" dirty="0"/>
              <a:t>Seasonal-suitability</a:t>
            </a:r>
            <a:r>
              <a:rPr lang="en-US" sz="2400" b="1" dirty="0"/>
              <a:t>:  </a:t>
            </a:r>
            <a:r>
              <a:rPr lang="en-US" sz="2400" dirty="0"/>
              <a:t>Movement of livestock to different areas of range depending on:</a:t>
            </a:r>
            <a:endParaRPr lang="en-US" sz="2400" b="1" dirty="0"/>
          </a:p>
        </p:txBody>
      </p:sp>
      <p:sp>
        <p:nvSpPr>
          <p:cNvPr id="9" name="TextBox 8"/>
          <p:cNvSpPr txBox="1"/>
          <p:nvPr/>
        </p:nvSpPr>
        <p:spPr>
          <a:xfrm>
            <a:off x="1430083" y="2240949"/>
            <a:ext cx="8641977" cy="830997"/>
          </a:xfrm>
          <a:prstGeom prst="rect">
            <a:avLst/>
          </a:prstGeom>
          <a:noFill/>
        </p:spPr>
        <p:txBody>
          <a:bodyPr wrap="square" rtlCol="0">
            <a:spAutoFit/>
          </a:bodyPr>
          <a:lstStyle/>
          <a:p>
            <a:r>
              <a:rPr lang="en-US" sz="2400" dirty="0">
                <a:solidFill>
                  <a:schemeClr val="accent2">
                    <a:lumMod val="75000"/>
                  </a:schemeClr>
                </a:solidFill>
              </a:rPr>
              <a:t>Designed for arid areas where rain may improve forage on one part of a ranch but not affect another part.  </a:t>
            </a:r>
          </a:p>
        </p:txBody>
      </p:sp>
      <p:sp>
        <p:nvSpPr>
          <p:cNvPr id="10" name="TextBox 9"/>
          <p:cNvSpPr txBox="1"/>
          <p:nvPr/>
        </p:nvSpPr>
        <p:spPr>
          <a:xfrm>
            <a:off x="1439049" y="3755975"/>
            <a:ext cx="8641977" cy="830997"/>
          </a:xfrm>
          <a:prstGeom prst="rect">
            <a:avLst/>
          </a:prstGeom>
          <a:noFill/>
        </p:spPr>
        <p:txBody>
          <a:bodyPr wrap="square" rtlCol="0">
            <a:spAutoFit/>
          </a:bodyPr>
          <a:lstStyle/>
          <a:p>
            <a:r>
              <a:rPr lang="en-US" sz="2400" dirty="0">
                <a:solidFill>
                  <a:schemeClr val="accent2">
                    <a:lumMod val="75000"/>
                  </a:schemeClr>
                </a:solidFill>
              </a:rPr>
              <a:t>Cultivated or improved pastures for part of the year and then are moved to native range.  </a:t>
            </a:r>
          </a:p>
        </p:txBody>
      </p:sp>
      <p:sp>
        <p:nvSpPr>
          <p:cNvPr id="11" name="TextBox 10"/>
          <p:cNvSpPr txBox="1"/>
          <p:nvPr/>
        </p:nvSpPr>
        <p:spPr>
          <a:xfrm>
            <a:off x="1430082" y="5267508"/>
            <a:ext cx="8641977" cy="461665"/>
          </a:xfrm>
          <a:prstGeom prst="rect">
            <a:avLst/>
          </a:prstGeom>
          <a:noFill/>
        </p:spPr>
        <p:txBody>
          <a:bodyPr wrap="square" rtlCol="0">
            <a:spAutoFit/>
          </a:bodyPr>
          <a:lstStyle/>
          <a:p>
            <a:r>
              <a:rPr lang="en-US" sz="2400" dirty="0">
                <a:solidFill>
                  <a:schemeClr val="accent2">
                    <a:lumMod val="75000"/>
                  </a:schemeClr>
                </a:solidFill>
              </a:rPr>
              <a:t>…the growth patterns of different vegetation types.  </a:t>
            </a:r>
          </a:p>
        </p:txBody>
      </p:sp>
      <p:pic>
        <p:nvPicPr>
          <p:cNvPr id="4" name="Audio 3">
            <a:hlinkClick r:id="" action="ppaction://media"/>
            <a:extLst>
              <a:ext uri="{FF2B5EF4-FFF2-40B4-BE49-F238E27FC236}">
                <a16:creationId xmlns:a16="http://schemas.microsoft.com/office/drawing/2014/main" id="{CAD61218-429C-4A91-B998-F53DB7B21AFE}"/>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633200" y="6299200"/>
            <a:ext cx="406400" cy="406400"/>
          </a:xfrm>
          <a:prstGeom prst="rect">
            <a:avLst/>
          </a:prstGeom>
        </p:spPr>
      </p:pic>
    </p:spTree>
    <p:custDataLst>
      <p:tags r:id="rId1"/>
    </p:custDataLst>
    <p:extLst>
      <p:ext uri="{BB962C8B-B14F-4D97-AF65-F5344CB8AC3E}">
        <p14:creationId xmlns:p14="http://schemas.microsoft.com/office/powerpoint/2010/main" val="4006622460"/>
      </p:ext>
    </p:extLst>
  </p:cSld>
  <p:clrMapOvr>
    <a:masterClrMapping/>
  </p:clrMapOvr>
  <mc:AlternateContent xmlns:mc="http://schemas.openxmlformats.org/markup-compatibility/2006">
    <mc:Choice xmlns:p14="http://schemas.microsoft.com/office/powerpoint/2010/main" Requires="p14">
      <p:transition spd="slow" p14:dur="2000" advTm="136923"/>
    </mc:Choice>
    <mc:Fallback>
      <p:transition spd="slow" advTm="1369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4"/>
                </p:tgtEl>
              </p:cMediaNode>
            </p:audio>
          </p:childTnLst>
        </p:cTn>
      </p:par>
    </p:tnLst>
    <p:bldLst>
      <p:bldP spid="9" grpId="0"/>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Which grazing system is best?</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095999" y="2008181"/>
            <a:ext cx="5796324" cy="954107"/>
          </a:xfrm>
          <a:prstGeom prst="rect">
            <a:avLst/>
          </a:prstGeom>
          <a:noFill/>
        </p:spPr>
        <p:txBody>
          <a:bodyPr wrap="square" rtlCol="0">
            <a:spAutoFit/>
          </a:bodyPr>
          <a:lstStyle/>
          <a:p>
            <a:pPr marL="231775" indent="-231775">
              <a:buFont typeface="Arial" panose="020B0604020202020204" pitchFamily="34" charset="0"/>
              <a:buChar char="•"/>
            </a:pPr>
            <a:r>
              <a:rPr lang="en-US" sz="2800" dirty="0"/>
              <a:t>There is no “silver bullet” system that will work everywhere.</a:t>
            </a:r>
          </a:p>
        </p:txBody>
      </p:sp>
      <p:sp>
        <p:nvSpPr>
          <p:cNvPr id="6" name="TextBox 5"/>
          <p:cNvSpPr txBox="1"/>
          <p:nvPr/>
        </p:nvSpPr>
        <p:spPr>
          <a:xfrm>
            <a:off x="6095999" y="3062389"/>
            <a:ext cx="5796323" cy="2246769"/>
          </a:xfrm>
          <a:prstGeom prst="rect">
            <a:avLst/>
          </a:prstGeom>
          <a:noFill/>
        </p:spPr>
        <p:txBody>
          <a:bodyPr wrap="square" rtlCol="0">
            <a:spAutoFit/>
          </a:bodyPr>
          <a:lstStyle/>
          <a:p>
            <a:pPr marL="342900" indent="-342900">
              <a:buFont typeface="Arial" panose="020B0604020202020204" pitchFamily="34" charset="0"/>
              <a:buChar char="•"/>
            </a:pPr>
            <a:r>
              <a:rPr lang="en-US" sz="2800" dirty="0">
                <a:solidFill>
                  <a:schemeClr val="accent2">
                    <a:lumMod val="75000"/>
                  </a:schemeClr>
                </a:solidFill>
              </a:rPr>
              <a:t>There are thousands of variations on a theme…</a:t>
            </a:r>
          </a:p>
          <a:p>
            <a:pPr marL="342900" indent="-342900">
              <a:buFont typeface="Arial" panose="020B0604020202020204" pitchFamily="34" charset="0"/>
              <a:buChar char="•"/>
            </a:pPr>
            <a:r>
              <a:rPr lang="en-US" sz="2800" dirty="0">
                <a:solidFill>
                  <a:schemeClr val="accent2">
                    <a:lumMod val="75000"/>
                  </a:schemeClr>
                </a:solidFill>
              </a:rPr>
              <a:t>All systems need to be flexible to manage unexpected disturbance such as fire or weed invasions.  </a:t>
            </a:r>
          </a:p>
        </p:txBody>
      </p:sp>
      <p:grpSp>
        <p:nvGrpSpPr>
          <p:cNvPr id="9" name="Group 8">
            <a:extLst>
              <a:ext uri="{FF2B5EF4-FFF2-40B4-BE49-F238E27FC236}">
                <a16:creationId xmlns:a16="http://schemas.microsoft.com/office/drawing/2014/main" id="{7577D66D-783F-463D-9E7B-2931A53B4472}"/>
              </a:ext>
            </a:extLst>
          </p:cNvPr>
          <p:cNvGrpSpPr/>
          <p:nvPr/>
        </p:nvGrpSpPr>
        <p:grpSpPr>
          <a:xfrm>
            <a:off x="660400" y="2003422"/>
            <a:ext cx="4787900" cy="3038475"/>
            <a:chOff x="660400" y="2003422"/>
            <a:chExt cx="4787900" cy="3038475"/>
          </a:xfrm>
        </p:grpSpPr>
        <p:pic>
          <p:nvPicPr>
            <p:cNvPr id="7" name="Picture 6">
              <a:extLst>
                <a:ext uri="{FF2B5EF4-FFF2-40B4-BE49-F238E27FC236}">
                  <a16:creationId xmlns:a16="http://schemas.microsoft.com/office/drawing/2014/main" id="{9BF0DB77-64CB-4A03-9FF5-662442250A7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60400" y="2003422"/>
              <a:ext cx="4787900" cy="3038475"/>
            </a:xfrm>
            <a:prstGeom prst="rect">
              <a:avLst/>
            </a:prstGeom>
          </p:spPr>
        </p:pic>
        <p:sp>
          <p:nvSpPr>
            <p:cNvPr id="8" name="TextBox 7">
              <a:extLst>
                <a:ext uri="{FF2B5EF4-FFF2-40B4-BE49-F238E27FC236}">
                  <a16:creationId xmlns:a16="http://schemas.microsoft.com/office/drawing/2014/main" id="{7E6D0260-ED2F-449D-99CC-F686CD8AE235}"/>
                </a:ext>
              </a:extLst>
            </p:cNvPr>
            <p:cNvSpPr txBox="1"/>
            <p:nvPr/>
          </p:nvSpPr>
          <p:spPr>
            <a:xfrm>
              <a:off x="838200" y="4780287"/>
              <a:ext cx="644728" cy="261610"/>
            </a:xfrm>
            <a:prstGeom prst="rect">
              <a:avLst/>
            </a:prstGeom>
            <a:noFill/>
          </p:spPr>
          <p:txBody>
            <a:bodyPr wrap="none" rtlCol="0">
              <a:spAutoFit/>
            </a:bodyPr>
            <a:lstStyle/>
            <a:p>
              <a:r>
                <a:rPr lang="en-US" sz="1100" dirty="0">
                  <a:solidFill>
                    <a:schemeClr val="bg1"/>
                  </a:solidFill>
                </a:rPr>
                <a:t>Blm.gov</a:t>
              </a:r>
            </a:p>
          </p:txBody>
        </p:sp>
      </p:grpSp>
      <p:pic>
        <p:nvPicPr>
          <p:cNvPr id="4" name="Audio 3">
            <a:hlinkClick r:id="" action="ppaction://media"/>
            <a:extLst>
              <a:ext uri="{FF2B5EF4-FFF2-40B4-BE49-F238E27FC236}">
                <a16:creationId xmlns:a16="http://schemas.microsoft.com/office/drawing/2014/main" id="{86DEDAC7-BAB6-470C-92FA-5E3D6B4D6429}"/>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633200" y="6299200"/>
            <a:ext cx="406400" cy="406400"/>
          </a:xfrm>
          <a:prstGeom prst="rect">
            <a:avLst/>
          </a:prstGeom>
        </p:spPr>
      </p:pic>
    </p:spTree>
    <p:custDataLst>
      <p:tags r:id="rId1"/>
    </p:custDataLst>
    <p:extLst>
      <p:ext uri="{BB962C8B-B14F-4D97-AF65-F5344CB8AC3E}">
        <p14:creationId xmlns:p14="http://schemas.microsoft.com/office/powerpoint/2010/main" val="2112076494"/>
      </p:ext>
    </p:extLst>
  </p:cSld>
  <p:clrMapOvr>
    <a:masterClrMapping/>
  </p:clrMapOvr>
  <mc:AlternateContent xmlns:mc="http://schemas.openxmlformats.org/markup-compatibility/2006">
    <mc:Choice xmlns:p14="http://schemas.microsoft.com/office/powerpoint/2010/main" Requires="p14">
      <p:transition spd="slow" p14:dur="2000" advTm="37502"/>
    </mc:Choice>
    <mc:Fallback>
      <p:transition spd="slow" advTm="37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4"/>
                </p:tgtEl>
              </p:cMediaNode>
            </p:audio>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Which grazing system is best?</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5735276" y="1836355"/>
            <a:ext cx="5796324" cy="1815882"/>
          </a:xfrm>
          <a:prstGeom prst="rect">
            <a:avLst/>
          </a:prstGeom>
          <a:noFill/>
        </p:spPr>
        <p:txBody>
          <a:bodyPr wrap="square" rtlCol="0">
            <a:spAutoFit/>
          </a:bodyPr>
          <a:lstStyle/>
          <a:p>
            <a:pPr marL="231775" indent="-231775">
              <a:buFont typeface="Arial" panose="020B0604020202020204" pitchFamily="34" charset="0"/>
              <a:buChar char="•"/>
            </a:pPr>
            <a:r>
              <a:rPr lang="en-US" sz="2800" dirty="0"/>
              <a:t>There is no “silver bullet” system that will work everywhere.</a:t>
            </a:r>
          </a:p>
          <a:p>
            <a:pPr marL="231775" indent="-231775">
              <a:buFont typeface="Arial" panose="020B0604020202020204" pitchFamily="34" charset="0"/>
              <a:buChar char="•"/>
            </a:pPr>
            <a:r>
              <a:rPr lang="en-US" sz="2800" dirty="0"/>
              <a:t>Success of grazing systems depends on:</a:t>
            </a:r>
          </a:p>
        </p:txBody>
      </p:sp>
      <p:sp>
        <p:nvSpPr>
          <p:cNvPr id="6" name="TextBox 5"/>
          <p:cNvSpPr txBox="1"/>
          <p:nvPr/>
        </p:nvSpPr>
        <p:spPr>
          <a:xfrm>
            <a:off x="6743702" y="3544135"/>
            <a:ext cx="3385385"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accent2">
                    <a:lumMod val="75000"/>
                  </a:schemeClr>
                </a:solidFill>
              </a:rPr>
              <a:t>Type of forage</a:t>
            </a:r>
          </a:p>
          <a:p>
            <a:pPr marL="342900" indent="-342900">
              <a:buFont typeface="Arial" panose="020B0604020202020204" pitchFamily="34" charset="0"/>
              <a:buChar char="•"/>
            </a:pPr>
            <a:r>
              <a:rPr lang="en-US" sz="2400" dirty="0">
                <a:solidFill>
                  <a:schemeClr val="accent2">
                    <a:lumMod val="75000"/>
                  </a:schemeClr>
                </a:solidFill>
              </a:rPr>
              <a:t>Terrain</a:t>
            </a:r>
          </a:p>
          <a:p>
            <a:pPr marL="342900" indent="-342900">
              <a:buFont typeface="Arial" panose="020B0604020202020204" pitchFamily="34" charset="0"/>
              <a:buChar char="•"/>
            </a:pPr>
            <a:r>
              <a:rPr lang="en-US" sz="2400" dirty="0">
                <a:solidFill>
                  <a:schemeClr val="accent2">
                    <a:lumMod val="75000"/>
                  </a:schemeClr>
                </a:solidFill>
              </a:rPr>
              <a:t>Weather patterns</a:t>
            </a:r>
          </a:p>
          <a:p>
            <a:pPr marL="342900" indent="-342900">
              <a:buFont typeface="Arial" panose="020B0604020202020204" pitchFamily="34" charset="0"/>
              <a:buChar char="•"/>
            </a:pPr>
            <a:r>
              <a:rPr lang="en-US" sz="2400" dirty="0">
                <a:solidFill>
                  <a:schemeClr val="accent2">
                    <a:lumMod val="75000"/>
                  </a:schemeClr>
                </a:solidFill>
              </a:rPr>
              <a:t>Skill of manager</a:t>
            </a:r>
          </a:p>
        </p:txBody>
      </p:sp>
      <p:sp>
        <p:nvSpPr>
          <p:cNvPr id="7" name="TextBox 6"/>
          <p:cNvSpPr txBox="1"/>
          <p:nvPr/>
        </p:nvSpPr>
        <p:spPr>
          <a:xfrm>
            <a:off x="421340" y="5305794"/>
            <a:ext cx="11349318" cy="830997"/>
          </a:xfrm>
          <a:prstGeom prst="rect">
            <a:avLst/>
          </a:prstGeom>
          <a:noFill/>
        </p:spPr>
        <p:txBody>
          <a:bodyPr wrap="square" rtlCol="0">
            <a:spAutoFit/>
          </a:bodyPr>
          <a:lstStyle/>
          <a:p>
            <a:pPr algn="ctr"/>
            <a:r>
              <a:rPr lang="en-US" sz="2400" dirty="0"/>
              <a:t>No matter the system—</a:t>
            </a:r>
            <a:r>
              <a:rPr lang="en-US" sz="2400" b="1" dirty="0"/>
              <a:t>stocking rate, species of grazing animal, </a:t>
            </a:r>
            <a:r>
              <a:rPr lang="en-US" sz="2400" dirty="0"/>
              <a:t>and </a:t>
            </a:r>
            <a:r>
              <a:rPr lang="en-US" sz="2400" b="1" dirty="0"/>
              <a:t>distribution patterns</a:t>
            </a:r>
            <a:r>
              <a:rPr lang="en-US" sz="2400" dirty="0"/>
              <a:t>—are important in determining how the systems affect vegetation communities.  </a:t>
            </a:r>
          </a:p>
        </p:txBody>
      </p:sp>
      <p:grpSp>
        <p:nvGrpSpPr>
          <p:cNvPr id="8" name="Group 7">
            <a:extLst>
              <a:ext uri="{FF2B5EF4-FFF2-40B4-BE49-F238E27FC236}">
                <a16:creationId xmlns:a16="http://schemas.microsoft.com/office/drawing/2014/main" id="{8BD2F2CE-FCB4-48F3-9B53-FDB43B6BE806}"/>
              </a:ext>
            </a:extLst>
          </p:cNvPr>
          <p:cNvGrpSpPr/>
          <p:nvPr/>
        </p:nvGrpSpPr>
        <p:grpSpPr>
          <a:xfrm>
            <a:off x="660400" y="2003422"/>
            <a:ext cx="4787900" cy="3038475"/>
            <a:chOff x="660400" y="2003422"/>
            <a:chExt cx="4787900" cy="3038475"/>
          </a:xfrm>
        </p:grpSpPr>
        <p:pic>
          <p:nvPicPr>
            <p:cNvPr id="9" name="Picture 8">
              <a:extLst>
                <a:ext uri="{FF2B5EF4-FFF2-40B4-BE49-F238E27FC236}">
                  <a16:creationId xmlns:a16="http://schemas.microsoft.com/office/drawing/2014/main" id="{1BE5AD6F-0600-4DA9-B4AB-3A4AFE8AE90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60400" y="2003422"/>
              <a:ext cx="4787900" cy="3038475"/>
            </a:xfrm>
            <a:prstGeom prst="rect">
              <a:avLst/>
            </a:prstGeom>
          </p:spPr>
        </p:pic>
        <p:sp>
          <p:nvSpPr>
            <p:cNvPr id="10" name="TextBox 9">
              <a:extLst>
                <a:ext uri="{FF2B5EF4-FFF2-40B4-BE49-F238E27FC236}">
                  <a16:creationId xmlns:a16="http://schemas.microsoft.com/office/drawing/2014/main" id="{A28FAFB0-858F-423E-A2E5-16257BF3F83B}"/>
                </a:ext>
              </a:extLst>
            </p:cNvPr>
            <p:cNvSpPr txBox="1"/>
            <p:nvPr/>
          </p:nvSpPr>
          <p:spPr>
            <a:xfrm>
              <a:off x="838200" y="4780287"/>
              <a:ext cx="644728" cy="261610"/>
            </a:xfrm>
            <a:prstGeom prst="rect">
              <a:avLst/>
            </a:prstGeom>
            <a:noFill/>
          </p:spPr>
          <p:txBody>
            <a:bodyPr wrap="none" rtlCol="0">
              <a:spAutoFit/>
            </a:bodyPr>
            <a:lstStyle/>
            <a:p>
              <a:r>
                <a:rPr lang="en-US" sz="1100" dirty="0">
                  <a:solidFill>
                    <a:schemeClr val="bg1"/>
                  </a:solidFill>
                </a:rPr>
                <a:t>Blm.gov</a:t>
              </a:r>
            </a:p>
          </p:txBody>
        </p:sp>
      </p:grpSp>
      <p:pic>
        <p:nvPicPr>
          <p:cNvPr id="4" name="Audio 3">
            <a:hlinkClick r:id="" action="ppaction://media"/>
            <a:extLst>
              <a:ext uri="{FF2B5EF4-FFF2-40B4-BE49-F238E27FC236}">
                <a16:creationId xmlns:a16="http://schemas.microsoft.com/office/drawing/2014/main" id="{47DBA11C-F60B-4BAA-8A89-13699F245C9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633200" y="6299200"/>
            <a:ext cx="406400" cy="406400"/>
          </a:xfrm>
          <a:prstGeom prst="rect">
            <a:avLst/>
          </a:prstGeom>
        </p:spPr>
      </p:pic>
    </p:spTree>
    <p:custDataLst>
      <p:tags r:id="rId1"/>
    </p:custDataLst>
    <p:extLst>
      <p:ext uri="{BB962C8B-B14F-4D97-AF65-F5344CB8AC3E}">
        <p14:creationId xmlns:p14="http://schemas.microsoft.com/office/powerpoint/2010/main" val="1881760653"/>
      </p:ext>
    </p:extLst>
  </p:cSld>
  <p:clrMapOvr>
    <a:masterClrMapping/>
  </p:clrMapOvr>
  <mc:AlternateContent xmlns:mc="http://schemas.openxmlformats.org/markup-compatibility/2006">
    <mc:Choice xmlns:p14="http://schemas.microsoft.com/office/powerpoint/2010/main" Requires="p14">
      <p:transition spd="slow" p14:dur="2000" advTm="39948"/>
    </mc:Choice>
    <mc:Fallback>
      <p:transition spd="slow" advTm="399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8776" showWhenStopped="0">
                <p:cTn id="11" fill="hold" display="0">
                  <p:stCondLst>
                    <p:cond delay="indefinite"/>
                  </p:stCondLst>
                  <p:endCondLst>
                    <p:cond evt="onStopAudio" delay="0">
                      <p:tgtEl>
                        <p:sldTgt/>
                      </p:tgtEl>
                    </p:cond>
                  </p:endCondLst>
                </p:cTn>
                <p:tgtEl>
                  <p:spTgt spid="4"/>
                </p:tgtEl>
              </p:cMediaNode>
            </p:audio>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A7FD1-430A-42D2-93A5-0119C514A7E9}"/>
              </a:ext>
            </a:extLst>
          </p:cNvPr>
          <p:cNvSpPr>
            <a:spLocks noGrp="1"/>
          </p:cNvSpPr>
          <p:nvPr>
            <p:ph type="title"/>
          </p:nvPr>
        </p:nvSpPr>
        <p:spPr>
          <a:xfrm>
            <a:off x="999067" y="558800"/>
            <a:ext cx="10058400" cy="1157625"/>
          </a:xfrm>
        </p:spPr>
        <p:txBody>
          <a:bodyPr>
            <a:normAutofit fontScale="90000"/>
          </a:bodyPr>
          <a:lstStyle/>
          <a:p>
            <a:r>
              <a:rPr lang="en-US" dirty="0"/>
              <a:t>What can grazing systems accomplish?</a:t>
            </a:r>
            <a:br>
              <a:rPr lang="en-US" dirty="0"/>
            </a:br>
            <a:r>
              <a:rPr lang="en-US" dirty="0"/>
              <a:t>      </a:t>
            </a:r>
            <a:r>
              <a:rPr lang="en-US" sz="3100" dirty="0"/>
              <a:t>A view from Australia</a:t>
            </a:r>
            <a:endParaRPr lang="en-US" dirty="0"/>
          </a:p>
        </p:txBody>
      </p:sp>
      <p:pic>
        <p:nvPicPr>
          <p:cNvPr id="4" name="Online Media 3">
            <a:hlinkClick r:id="" action="ppaction://media"/>
            <a:extLst>
              <a:ext uri="{FF2B5EF4-FFF2-40B4-BE49-F238E27FC236}">
                <a16:creationId xmlns:a16="http://schemas.microsoft.com/office/drawing/2014/main" id="{34D41282-E938-4BDF-87C5-EBA77343EAA6}"/>
              </a:ext>
            </a:extLst>
          </p:cNvPr>
          <p:cNvPicPr>
            <a:picLocks noGrp="1" noRot="1" noChangeAspect="1"/>
          </p:cNvPicPr>
          <p:nvPr>
            <p:ph idx="1"/>
            <a:videoFile r:link="rId1"/>
          </p:nvPr>
        </p:nvPicPr>
        <p:blipFill>
          <a:blip r:embed="rId5"/>
          <a:stretch>
            <a:fillRect/>
          </a:stretch>
        </p:blipFill>
        <p:spPr>
          <a:xfrm>
            <a:off x="2922851" y="1992808"/>
            <a:ext cx="6346297" cy="4306392"/>
          </a:xfrm>
          <a:prstGeom prst="rect">
            <a:avLst/>
          </a:prstGeom>
        </p:spPr>
      </p:pic>
      <p:sp>
        <p:nvSpPr>
          <p:cNvPr id="6" name="Rectangle 5">
            <a:extLst>
              <a:ext uri="{FF2B5EF4-FFF2-40B4-BE49-F238E27FC236}">
                <a16:creationId xmlns:a16="http://schemas.microsoft.com/office/drawing/2014/main" id="{8BC7078B-A614-48E8-B49A-68AB2B8A532C}"/>
              </a:ext>
            </a:extLst>
          </p:cNvPr>
          <p:cNvSpPr/>
          <p:nvPr/>
        </p:nvSpPr>
        <p:spPr>
          <a:xfrm>
            <a:off x="7645150" y="6496479"/>
            <a:ext cx="4267450" cy="338554"/>
          </a:xfrm>
          <a:prstGeom prst="rect">
            <a:avLst/>
          </a:prstGeom>
          <a:solidFill>
            <a:schemeClr val="bg1"/>
          </a:solidFill>
        </p:spPr>
        <p:txBody>
          <a:bodyPr wrap="none">
            <a:spAutoFit/>
          </a:bodyPr>
          <a:lstStyle/>
          <a:p>
            <a:r>
              <a:rPr lang="en-US" sz="1600" dirty="0">
                <a:hlinkClick r:id="rId6"/>
              </a:rPr>
              <a:t>https://www.youtube.com/watch?v=Jygi7ftAe8Q</a:t>
            </a:r>
            <a:endParaRPr lang="en-US" sz="1600" dirty="0"/>
          </a:p>
        </p:txBody>
      </p:sp>
      <p:pic>
        <p:nvPicPr>
          <p:cNvPr id="3" name="Audio 2">
            <a:hlinkClick r:id="" action="ppaction://media"/>
            <a:extLst>
              <a:ext uri="{FF2B5EF4-FFF2-40B4-BE49-F238E27FC236}">
                <a16:creationId xmlns:a16="http://schemas.microsoft.com/office/drawing/2014/main" id="{37540708-190D-45A0-9E80-DDBE255669F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709400" y="5681133"/>
            <a:ext cx="406400" cy="406400"/>
          </a:xfrm>
          <a:prstGeom prst="rect">
            <a:avLst/>
          </a:prstGeom>
        </p:spPr>
      </p:pic>
    </p:spTree>
    <p:extLst>
      <p:ext uri="{BB962C8B-B14F-4D97-AF65-F5344CB8AC3E}">
        <p14:creationId xmlns:p14="http://schemas.microsoft.com/office/powerpoint/2010/main" val="2623519034"/>
      </p:ext>
    </p:extLst>
  </p:cSld>
  <p:clrMapOvr>
    <a:masterClrMapping/>
  </p:clrMapOvr>
  <mc:AlternateContent xmlns:mc="http://schemas.openxmlformats.org/markup-compatibility/2006">
    <mc:Choice xmlns:p14="http://schemas.microsoft.com/office/powerpoint/2010/main" Requires="p14">
      <p:transition spd="slow" p14:dur="2000" advTm="17640"/>
    </mc:Choice>
    <mc:Fallback>
      <p:transition spd="slow" advTm="17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0" y="188687"/>
            <a:ext cx="12191999" cy="707886"/>
          </a:xfrm>
          <a:prstGeom prst="rect">
            <a:avLst/>
          </a:prstGeom>
          <a:noFill/>
        </p:spPr>
        <p:txBody>
          <a:bodyPr wrap="square" rtlCol="0">
            <a:spAutoFit/>
          </a:bodyPr>
          <a:lstStyle/>
          <a:p>
            <a:pPr algn="ctr"/>
            <a:r>
              <a:rPr lang="en-US" sz="4000" dirty="0"/>
              <a:t>Quiz/Exam Review</a:t>
            </a:r>
          </a:p>
        </p:txBody>
      </p:sp>
      <p:cxnSp>
        <p:nvCxnSpPr>
          <p:cNvPr id="3" name="Straight Connector 2"/>
          <p:cNvCxnSpPr/>
          <p:nvPr/>
        </p:nvCxnSpPr>
        <p:spPr>
          <a:xfrm>
            <a:off x="1625599" y="1088571"/>
            <a:ext cx="867954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38554" y="1336431"/>
            <a:ext cx="10890738" cy="4355038"/>
          </a:xfrm>
          <a:prstGeom prst="rect">
            <a:avLst/>
          </a:prstGeom>
          <a:noFill/>
        </p:spPr>
        <p:txBody>
          <a:bodyPr wrap="square" rtlCol="0">
            <a:spAutoFit/>
          </a:bodyPr>
          <a:lstStyle/>
          <a:p>
            <a:pPr marL="342900" indent="-342900">
              <a:spcAft>
                <a:spcPts val="600"/>
              </a:spcAft>
              <a:buAutoNum type="arabicPeriod"/>
            </a:pPr>
            <a:r>
              <a:rPr lang="en-US" sz="2800" dirty="0"/>
              <a:t>Define grazing system, grazing period, deferment, rest, and stock density.</a:t>
            </a:r>
          </a:p>
          <a:p>
            <a:pPr marL="342900" indent="-342900">
              <a:spcAft>
                <a:spcPts val="600"/>
              </a:spcAft>
              <a:buAutoNum type="arabicPeriod"/>
            </a:pPr>
            <a:r>
              <a:rPr lang="en-US" sz="2800" dirty="0"/>
              <a:t>Describe the 5 basic grazing systems (continuous, deferred rotation, rest rotation, short duration, seasonal-suitability) and the pros/cons for each.</a:t>
            </a:r>
          </a:p>
          <a:p>
            <a:pPr marL="342900" indent="-342900">
              <a:spcAft>
                <a:spcPts val="600"/>
              </a:spcAft>
              <a:buAutoNum type="arabicPeriod"/>
            </a:pPr>
            <a:r>
              <a:rPr lang="en-US" sz="2800" dirty="0"/>
              <a:t>Describe best-pasture system and complementary system.</a:t>
            </a:r>
          </a:p>
          <a:p>
            <a:pPr marL="342900" indent="-342900">
              <a:spcAft>
                <a:spcPts val="600"/>
              </a:spcAft>
              <a:buAutoNum type="arabicPeriod"/>
            </a:pPr>
            <a:r>
              <a:rPr lang="en-US" sz="2800" dirty="0"/>
              <a:t>Which grazing system is best?</a:t>
            </a:r>
          </a:p>
          <a:p>
            <a:pPr marL="342900" indent="-342900">
              <a:spcAft>
                <a:spcPts val="600"/>
              </a:spcAft>
              <a:buAutoNum type="arabicPeriod"/>
            </a:pPr>
            <a:r>
              <a:rPr lang="en-US" sz="2800" dirty="0"/>
              <a:t>What can grazing systems accomplish?</a:t>
            </a:r>
          </a:p>
          <a:p>
            <a:pPr marL="342900" indent="-342900">
              <a:spcAft>
                <a:spcPts val="600"/>
              </a:spcAft>
              <a:buAutoNum type="arabicPeriod"/>
            </a:pPr>
            <a:r>
              <a:rPr lang="en-US" sz="2800" dirty="0"/>
              <a:t>What can grazing systems not accomplish?</a:t>
            </a:r>
          </a:p>
        </p:txBody>
      </p:sp>
      <p:pic>
        <p:nvPicPr>
          <p:cNvPr id="5" name="Audio 4">
            <a:hlinkClick r:id="" action="ppaction://media"/>
            <a:extLst>
              <a:ext uri="{FF2B5EF4-FFF2-40B4-BE49-F238E27FC236}">
                <a16:creationId xmlns:a16="http://schemas.microsoft.com/office/drawing/2014/main" id="{4FAD8A86-88F0-4421-B8D4-729230CC51A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131450570"/>
      </p:ext>
    </p:extLst>
  </p:cSld>
  <p:clrMapOvr>
    <a:masterClrMapping/>
  </p:clrMapOvr>
  <mc:AlternateContent xmlns:mc="http://schemas.openxmlformats.org/markup-compatibility/2006">
    <mc:Choice xmlns:p14="http://schemas.microsoft.com/office/powerpoint/2010/main" Requires="p14">
      <p:transition spd="slow" p14:dur="2000" advTm="15899"/>
    </mc:Choice>
    <mc:Fallback>
      <p:transition spd="slow" advTm="158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741794" cy="3566160"/>
          </a:xfrm>
        </p:spPr>
        <p:txBody>
          <a:bodyPr/>
          <a:lstStyle/>
          <a:p>
            <a:r>
              <a:rPr lang="en-US" dirty="0"/>
              <a:t>Grazing Methods </a:t>
            </a:r>
            <a:r>
              <a:rPr lang="en-US" sz="5400" dirty="0"/>
              <a:t>or Systems</a:t>
            </a:r>
            <a:endParaRPr lang="en-US" dirty="0"/>
          </a:p>
        </p:txBody>
      </p:sp>
      <p:sp>
        <p:nvSpPr>
          <p:cNvPr id="3" name="Subtitle 2"/>
          <p:cNvSpPr>
            <a:spLocks noGrp="1"/>
          </p:cNvSpPr>
          <p:nvPr>
            <p:ph type="subTitle" idx="1"/>
          </p:nvPr>
        </p:nvSpPr>
        <p:spPr/>
        <p:txBody>
          <a:bodyPr/>
          <a:lstStyle/>
          <a:p>
            <a:r>
              <a:rPr lang="en-US" dirty="0"/>
              <a:t>Rangeland Principles (Rem 151)</a:t>
            </a:r>
          </a:p>
        </p:txBody>
      </p:sp>
      <p:grpSp>
        <p:nvGrpSpPr>
          <p:cNvPr id="41" name="Group 40">
            <a:extLst>
              <a:ext uri="{FF2B5EF4-FFF2-40B4-BE49-F238E27FC236}">
                <a16:creationId xmlns:a16="http://schemas.microsoft.com/office/drawing/2014/main" id="{05D8BD1A-CA60-48A9-BA28-8935B1B79447}"/>
              </a:ext>
            </a:extLst>
          </p:cNvPr>
          <p:cNvGrpSpPr/>
          <p:nvPr/>
        </p:nvGrpSpPr>
        <p:grpSpPr>
          <a:xfrm>
            <a:off x="1244600" y="927100"/>
            <a:ext cx="2438400" cy="1828800"/>
            <a:chOff x="1244600" y="927100"/>
            <a:chExt cx="2438400" cy="1828800"/>
          </a:xfrm>
        </p:grpSpPr>
        <p:pic>
          <p:nvPicPr>
            <p:cNvPr id="28" name="Picture 27" descr="A herd of cattle walking across a dry grass field&#10;&#10;Description generated with high confidence">
              <a:extLst>
                <a:ext uri="{FF2B5EF4-FFF2-40B4-BE49-F238E27FC236}">
                  <a16:creationId xmlns:a16="http://schemas.microsoft.com/office/drawing/2014/main" id="{622AD256-3D7E-4090-8B99-C05CA675E5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44600" y="927100"/>
              <a:ext cx="2438400" cy="1828800"/>
            </a:xfrm>
            <a:prstGeom prst="rect">
              <a:avLst/>
            </a:prstGeom>
          </p:spPr>
        </p:pic>
        <p:sp>
          <p:nvSpPr>
            <p:cNvPr id="35" name="TextBox 34">
              <a:extLst>
                <a:ext uri="{FF2B5EF4-FFF2-40B4-BE49-F238E27FC236}">
                  <a16:creationId xmlns:a16="http://schemas.microsoft.com/office/drawing/2014/main" id="{DF562BDA-DB48-414F-8EC7-9A1C7721D187}"/>
                </a:ext>
              </a:extLst>
            </p:cNvPr>
            <p:cNvSpPr txBox="1"/>
            <p:nvPr/>
          </p:nvSpPr>
          <p:spPr>
            <a:xfrm>
              <a:off x="2986976" y="2525068"/>
              <a:ext cx="696024" cy="230832"/>
            </a:xfrm>
            <a:prstGeom prst="rect">
              <a:avLst/>
            </a:prstGeom>
            <a:noFill/>
          </p:spPr>
          <p:txBody>
            <a:bodyPr wrap="none" rtlCol="0">
              <a:spAutoFit/>
            </a:bodyPr>
            <a:lstStyle/>
            <a:p>
              <a:r>
                <a:rPr lang="en-US" sz="900" dirty="0">
                  <a:solidFill>
                    <a:schemeClr val="bg1">
                      <a:lumMod val="95000"/>
                    </a:schemeClr>
                  </a:solidFill>
                </a:rPr>
                <a:t>J. Peterson</a:t>
              </a:r>
            </a:p>
          </p:txBody>
        </p:sp>
      </p:grpSp>
      <p:grpSp>
        <p:nvGrpSpPr>
          <p:cNvPr id="40" name="Group 39">
            <a:extLst>
              <a:ext uri="{FF2B5EF4-FFF2-40B4-BE49-F238E27FC236}">
                <a16:creationId xmlns:a16="http://schemas.microsoft.com/office/drawing/2014/main" id="{B2CDA34A-D693-4E74-AE02-6000028889F3}"/>
              </a:ext>
            </a:extLst>
          </p:cNvPr>
          <p:cNvGrpSpPr/>
          <p:nvPr/>
        </p:nvGrpSpPr>
        <p:grpSpPr>
          <a:xfrm>
            <a:off x="3830320" y="927100"/>
            <a:ext cx="2498946" cy="1845764"/>
            <a:chOff x="3830320" y="927100"/>
            <a:chExt cx="2498946" cy="1845764"/>
          </a:xfrm>
        </p:grpSpPr>
        <p:pic>
          <p:nvPicPr>
            <p:cNvPr id="30" name="Picture 29" descr="A giraffe standing on top of a dry grass field&#10;&#10;Description generated with very high confidence">
              <a:extLst>
                <a:ext uri="{FF2B5EF4-FFF2-40B4-BE49-F238E27FC236}">
                  <a16:creationId xmlns:a16="http://schemas.microsoft.com/office/drawing/2014/main" id="{93A5D3C7-DF13-458C-9C29-AE5CFC545A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30320" y="927100"/>
              <a:ext cx="2438400" cy="1828800"/>
            </a:xfrm>
            <a:prstGeom prst="rect">
              <a:avLst/>
            </a:prstGeom>
          </p:spPr>
        </p:pic>
        <p:sp>
          <p:nvSpPr>
            <p:cNvPr id="36" name="TextBox 35">
              <a:extLst>
                <a:ext uri="{FF2B5EF4-FFF2-40B4-BE49-F238E27FC236}">
                  <a16:creationId xmlns:a16="http://schemas.microsoft.com/office/drawing/2014/main" id="{BBAA5CF5-B854-41D6-BD2C-AF64AD99828D}"/>
                </a:ext>
              </a:extLst>
            </p:cNvPr>
            <p:cNvSpPr txBox="1"/>
            <p:nvPr/>
          </p:nvSpPr>
          <p:spPr>
            <a:xfrm>
              <a:off x="5700568" y="2542032"/>
              <a:ext cx="628698" cy="230832"/>
            </a:xfrm>
            <a:prstGeom prst="rect">
              <a:avLst/>
            </a:prstGeom>
            <a:noFill/>
          </p:spPr>
          <p:txBody>
            <a:bodyPr wrap="none" rtlCol="0">
              <a:spAutoFit/>
            </a:bodyPr>
            <a:lstStyle/>
            <a:p>
              <a:r>
                <a:rPr lang="en-US" sz="900" dirty="0">
                  <a:solidFill>
                    <a:schemeClr val="bg1">
                      <a:lumMod val="95000"/>
                    </a:schemeClr>
                  </a:solidFill>
                </a:rPr>
                <a:t>J.  Hinson</a:t>
              </a:r>
            </a:p>
          </p:txBody>
        </p:sp>
      </p:grpSp>
      <p:grpSp>
        <p:nvGrpSpPr>
          <p:cNvPr id="39" name="Group 38">
            <a:extLst>
              <a:ext uri="{FF2B5EF4-FFF2-40B4-BE49-F238E27FC236}">
                <a16:creationId xmlns:a16="http://schemas.microsoft.com/office/drawing/2014/main" id="{083A6845-0BBA-4A30-8FEF-2E9959C01C97}"/>
              </a:ext>
            </a:extLst>
          </p:cNvPr>
          <p:cNvGrpSpPr/>
          <p:nvPr/>
        </p:nvGrpSpPr>
        <p:grpSpPr>
          <a:xfrm>
            <a:off x="6566148" y="927100"/>
            <a:ext cx="2496471" cy="1846072"/>
            <a:chOff x="6566148" y="927100"/>
            <a:chExt cx="2496471" cy="1846072"/>
          </a:xfrm>
        </p:grpSpPr>
        <p:pic>
          <p:nvPicPr>
            <p:cNvPr id="32" name="Picture 31" descr="A person standing on a lush green field&#10;&#10;Description generated with high confidence">
              <a:extLst>
                <a:ext uri="{FF2B5EF4-FFF2-40B4-BE49-F238E27FC236}">
                  <a16:creationId xmlns:a16="http://schemas.microsoft.com/office/drawing/2014/main" id="{B35CFD79-9F89-44BF-B00B-E9078B009D5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66148" y="927100"/>
              <a:ext cx="2438400" cy="1828800"/>
            </a:xfrm>
            <a:prstGeom prst="rect">
              <a:avLst/>
            </a:prstGeom>
          </p:spPr>
        </p:pic>
        <p:sp>
          <p:nvSpPr>
            <p:cNvPr id="37" name="TextBox 36">
              <a:extLst>
                <a:ext uri="{FF2B5EF4-FFF2-40B4-BE49-F238E27FC236}">
                  <a16:creationId xmlns:a16="http://schemas.microsoft.com/office/drawing/2014/main" id="{F00B11B2-257B-47BA-84DC-C008A52E9B53}"/>
                </a:ext>
              </a:extLst>
            </p:cNvPr>
            <p:cNvSpPr txBox="1"/>
            <p:nvPr/>
          </p:nvSpPr>
          <p:spPr>
            <a:xfrm>
              <a:off x="8138968" y="2542340"/>
              <a:ext cx="923651" cy="230832"/>
            </a:xfrm>
            <a:prstGeom prst="rect">
              <a:avLst/>
            </a:prstGeom>
            <a:noFill/>
          </p:spPr>
          <p:txBody>
            <a:bodyPr wrap="none" rtlCol="0">
              <a:spAutoFit/>
            </a:bodyPr>
            <a:lstStyle/>
            <a:p>
              <a:r>
                <a:rPr lang="en-US" sz="900" dirty="0">
                  <a:solidFill>
                    <a:schemeClr val="bg1">
                      <a:lumMod val="95000"/>
                    </a:schemeClr>
                  </a:solidFill>
                </a:rPr>
                <a:t>K. Launchbaugh</a:t>
              </a:r>
            </a:p>
          </p:txBody>
        </p:sp>
      </p:grpSp>
      <p:grpSp>
        <p:nvGrpSpPr>
          <p:cNvPr id="42" name="Group 41">
            <a:extLst>
              <a:ext uri="{FF2B5EF4-FFF2-40B4-BE49-F238E27FC236}">
                <a16:creationId xmlns:a16="http://schemas.microsoft.com/office/drawing/2014/main" id="{3585AD14-3897-4CE5-8E52-5A4D81BAED61}"/>
              </a:ext>
            </a:extLst>
          </p:cNvPr>
          <p:cNvGrpSpPr/>
          <p:nvPr/>
        </p:nvGrpSpPr>
        <p:grpSpPr>
          <a:xfrm>
            <a:off x="9125639" y="927100"/>
            <a:ext cx="2444642" cy="1845764"/>
            <a:chOff x="9125639" y="927100"/>
            <a:chExt cx="2444642" cy="1845764"/>
          </a:xfrm>
        </p:grpSpPr>
        <p:pic>
          <p:nvPicPr>
            <p:cNvPr id="34" name="Picture 33" descr="A herd of cattle walking across a lush green field&#10;&#10;Description generated with high confidence">
              <a:extLst>
                <a:ext uri="{FF2B5EF4-FFF2-40B4-BE49-F238E27FC236}">
                  <a16:creationId xmlns:a16="http://schemas.microsoft.com/office/drawing/2014/main" id="{2ECAD5D9-B3E3-474B-90AE-576C9C4C7BA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25639" y="927100"/>
              <a:ext cx="2438400" cy="1828800"/>
            </a:xfrm>
            <a:prstGeom prst="rect">
              <a:avLst/>
            </a:prstGeom>
          </p:spPr>
        </p:pic>
        <p:sp>
          <p:nvSpPr>
            <p:cNvPr id="38" name="TextBox 37">
              <a:extLst>
                <a:ext uri="{FF2B5EF4-FFF2-40B4-BE49-F238E27FC236}">
                  <a16:creationId xmlns:a16="http://schemas.microsoft.com/office/drawing/2014/main" id="{3F82791F-F5E0-4201-85F4-F8B641C7DAD2}"/>
                </a:ext>
              </a:extLst>
            </p:cNvPr>
            <p:cNvSpPr txBox="1"/>
            <p:nvPr/>
          </p:nvSpPr>
          <p:spPr>
            <a:xfrm>
              <a:off x="10983261" y="2542032"/>
              <a:ext cx="587020" cy="230832"/>
            </a:xfrm>
            <a:prstGeom prst="rect">
              <a:avLst/>
            </a:prstGeom>
            <a:noFill/>
          </p:spPr>
          <p:txBody>
            <a:bodyPr wrap="none" rtlCol="0">
              <a:spAutoFit/>
            </a:bodyPr>
            <a:lstStyle/>
            <a:p>
              <a:r>
                <a:rPr lang="en-US" sz="900" dirty="0">
                  <a:solidFill>
                    <a:schemeClr val="bg1">
                      <a:lumMod val="95000"/>
                    </a:schemeClr>
                  </a:solidFill>
                </a:rPr>
                <a:t>C. White</a:t>
              </a:r>
            </a:p>
          </p:txBody>
        </p:sp>
      </p:grpSp>
    </p:spTree>
    <p:extLst>
      <p:ext uri="{BB962C8B-B14F-4D97-AF65-F5344CB8AC3E}">
        <p14:creationId xmlns:p14="http://schemas.microsoft.com/office/powerpoint/2010/main" val="461512000"/>
      </p:ext>
    </p:extLst>
  </p:cSld>
  <p:clrMapOvr>
    <a:masterClrMapping/>
  </p:clrMapOvr>
  <mc:AlternateContent xmlns:mc="http://schemas.openxmlformats.org/markup-compatibility/2006">
    <mc:Choice xmlns:p14="http://schemas.microsoft.com/office/powerpoint/2010/main" Requires="p14">
      <p:transition spd="slow" p14:dur="2000" advTm="46123"/>
    </mc:Choice>
    <mc:Fallback>
      <p:transition spd="slow" advTm="46123"/>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4.8|15.5|13.8|16.9"/>
</p:tagLst>
</file>

<file path=ppt/tags/tag2.xml><?xml version="1.0" encoding="utf-8"?>
<p:tagLst xmlns:a="http://schemas.openxmlformats.org/drawingml/2006/main" xmlns:r="http://schemas.openxmlformats.org/officeDocument/2006/relationships" xmlns:p="http://schemas.openxmlformats.org/presentationml/2006/main">
  <p:tag name="TIMING" val="|28|4.2|2.6|27.9"/>
</p:tagLst>
</file>

<file path=ppt/tags/tag3.xml><?xml version="1.0" encoding="utf-8"?>
<p:tagLst xmlns:a="http://schemas.openxmlformats.org/drawingml/2006/main" xmlns:r="http://schemas.openxmlformats.org/officeDocument/2006/relationships" xmlns:p="http://schemas.openxmlformats.org/presentationml/2006/main">
  <p:tag name="TIMING" val="|2|18.8"/>
</p:tagLst>
</file>

<file path=ppt/tags/tag4.xml><?xml version="1.0" encoding="utf-8"?>
<p:tagLst xmlns:a="http://schemas.openxmlformats.org/drawingml/2006/main" xmlns:r="http://schemas.openxmlformats.org/officeDocument/2006/relationships" xmlns:p="http://schemas.openxmlformats.org/presentationml/2006/main">
  <p:tag name="TIMING" val="|1|39"/>
</p:tagLst>
</file>

<file path=ppt/tags/tag5.xml><?xml version="1.0" encoding="utf-8"?>
<p:tagLst xmlns:a="http://schemas.openxmlformats.org/drawingml/2006/main" xmlns:r="http://schemas.openxmlformats.org/officeDocument/2006/relationships" xmlns:p="http://schemas.openxmlformats.org/presentationml/2006/main">
  <p:tag name="TIMING" val="|6.1|58.9"/>
</p:tagLst>
</file>

<file path=ppt/tags/tag6.xml><?xml version="1.0" encoding="utf-8"?>
<p:tagLst xmlns:a="http://schemas.openxmlformats.org/drawingml/2006/main" xmlns:r="http://schemas.openxmlformats.org/officeDocument/2006/relationships" xmlns:p="http://schemas.openxmlformats.org/presentationml/2006/main">
  <p:tag name="TIMING" val="|1.3|30.8"/>
</p:tagLst>
</file>

<file path=ppt/tags/tag7.xml><?xml version="1.0" encoding="utf-8"?>
<p:tagLst xmlns:a="http://schemas.openxmlformats.org/drawingml/2006/main" xmlns:r="http://schemas.openxmlformats.org/officeDocument/2006/relationships" xmlns:p="http://schemas.openxmlformats.org/presentationml/2006/main">
  <p:tag name="TIMING" val="|19.7|27.9"/>
</p:tagLst>
</file>

<file path=ppt/tags/tag8.xml><?xml version="1.0" encoding="utf-8"?>
<p:tagLst xmlns:a="http://schemas.openxmlformats.org/drawingml/2006/main" xmlns:r="http://schemas.openxmlformats.org/officeDocument/2006/relationships" xmlns:p="http://schemas.openxmlformats.org/presentationml/2006/main">
  <p:tag name="TIMING" val="|32.5|18.3|12.3|46.5|11"/>
</p:tagLst>
</file>

<file path=ppt/tags/tag9.xml><?xml version="1.0" encoding="utf-8"?>
<p:tagLst xmlns:a="http://schemas.openxmlformats.org/drawingml/2006/main" xmlns:r="http://schemas.openxmlformats.org/officeDocument/2006/relationships" xmlns:p="http://schemas.openxmlformats.org/presentationml/2006/main">
  <p:tag name="TIMING" val="|7.8|10.6"/>
</p:tagLst>
</file>

<file path=ppt/tags/tag10.xml><?xml version="1.0" encoding="utf-8"?>
<p:tagLst xmlns:a="http://schemas.openxmlformats.org/drawingml/2006/main" xmlns:r="http://schemas.openxmlformats.org/officeDocument/2006/relationships" xmlns:p="http://schemas.openxmlformats.org/presentationml/2006/main">
  <p:tag name="TIMING" val="|22.3"/>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477</TotalTime>
  <Words>2067</Words>
  <Application>Microsoft Office PowerPoint</Application>
  <PresentationFormat>Widescreen</PresentationFormat>
  <Paragraphs>530</Paragraphs>
  <Slides>21</Slides>
  <Notes>18</Notes>
  <HiddenSlides>1</HiddenSlides>
  <MMClips>21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Black</vt:lpstr>
      <vt:lpstr>Calibri</vt:lpstr>
      <vt:lpstr>Calibri Light</vt:lpstr>
      <vt:lpstr>Times New Roman</vt:lpstr>
      <vt:lpstr>Wingdings</vt:lpstr>
      <vt:lpstr>Retrospect</vt:lpstr>
      <vt:lpstr>Grazing Methods or Systems</vt:lpstr>
      <vt:lpstr>What can grazing methods accomplish?</vt:lpstr>
      <vt:lpstr>Terms of Grazing Methods</vt:lpstr>
      <vt:lpstr>Deferment vs Rest</vt:lpstr>
      <vt:lpstr>Grazing Season vs Growing Season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can grazing systems accomplish?       A view from Australia</vt:lpstr>
      <vt:lpstr>PowerPoint Presentation</vt:lpstr>
      <vt:lpstr>Grazing Methods or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Grazing Systems</dc:title>
  <dc:creator>April Hulet</dc:creator>
  <cp:lastModifiedBy>Launchbaugh, Karen (klaunchb@uidaho.edu)</cp:lastModifiedBy>
  <cp:revision>45</cp:revision>
  <cp:lastPrinted>2023-12-10T17:07:06Z</cp:lastPrinted>
  <dcterms:created xsi:type="dcterms:W3CDTF">2016-10-13T19:06:52Z</dcterms:created>
  <dcterms:modified xsi:type="dcterms:W3CDTF">2024-11-20T20:58:28Z</dcterms:modified>
</cp:coreProperties>
</file>