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ink/inkAction1.xml" ContentType="application/vnd.ms-office.inkAction+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ink/inkAction2.xml" ContentType="application/vnd.ms-office.inkAction+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6.xml" ContentType="application/vnd.openxmlformats-officedocument.presentationml.notesSlide+xml"/>
  <Override PartName="/ppt/ink/inkAction3.xml" ContentType="application/vnd.ms-office.inkAction+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ink/inkAction4.xml" ContentType="application/vnd.ms-office.inkAction+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ink/inkAction5.xml" ContentType="application/vnd.ms-office.inkAction+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ink/inkAction6.xml" ContentType="application/vnd.ms-office.inkAction+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ink/inkAction7.xml" ContentType="application/vnd.ms-office.inkAction+xml"/>
  <Override PartName="/ppt/tags/tag21.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68" r:id="rId2"/>
    <p:sldId id="275" r:id="rId3"/>
    <p:sldId id="276" r:id="rId4"/>
    <p:sldId id="277" r:id="rId5"/>
    <p:sldId id="284" r:id="rId6"/>
    <p:sldId id="286" r:id="rId7"/>
    <p:sldId id="287" r:id="rId8"/>
    <p:sldId id="288" r:id="rId9"/>
    <p:sldId id="279" r:id="rId10"/>
    <p:sldId id="289" r:id="rId11"/>
    <p:sldId id="280" r:id="rId12"/>
    <p:sldId id="29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9" autoAdjust="0"/>
    <p:restoredTop sz="93217" autoAdjust="0"/>
  </p:normalViewPr>
  <p:slideViewPr>
    <p:cSldViewPr snapToGrid="0">
      <p:cViewPr>
        <p:scale>
          <a:sx n="53" d="100"/>
          <a:sy n="53" d="100"/>
        </p:scale>
        <p:origin x="648" y="171"/>
      </p:cViewPr>
      <p:guideLst/>
    </p:cSldViewPr>
  </p:slideViewPr>
  <p:outlineViewPr>
    <p:cViewPr>
      <p:scale>
        <a:sx n="100" d="100"/>
        <a:sy n="100" d="100"/>
      </p:scale>
      <p:origin x="0" y="-111355"/>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44" d="100"/>
          <a:sy n="44" d="100"/>
        </p:scale>
        <p:origin x="229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17-12-04T06:43:18.794Z"/>
    </inkml:context>
    <inkml:brush xml:id="br0">
      <inkml:brushProperty name="width" value="0.07651" units="cm"/>
      <inkml:brushProperty name="height" value="0.07651"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7208">
    <iact:property name="dataType"/>
    <iact:actionData xml:id="d0">
      <inkml:trace xmlns:inkml="http://www.w3.org/2003/InkML" xml:id="stk0" contextRef="#ctx0" brushRef="#br0">9 9 0</inkml:trace>
    </iact:actionData>
  </iact:action>
  <iact:action type="add" startTime="7209">
    <iact:property name="dataType"/>
    <iact:actionData xml:id="d1">
      <inkml:trace xmlns:inkml="http://www.w3.org/2003/InkML" xml:id="stk1" contextRef="#ctx0" brushRef="#brinv">0 0 0</inkml:trace>
    </iact:actionData>
  </iact:action>
  <iact:action type="add" startTime="7210">
    <iact:property name="dataType"/>
    <iact:actionData xml:id="d2">
      <inkml:trace xmlns:inkml="http://www.w3.org/2003/InkML" xml:id="stk2" contextRef="#ctx0" brushRef="#brinv">17 17 0</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17-12-04T06:43:19.027Z"/>
    </inkml:context>
    <inkml:brush xml:id="br0">
      <inkml:brushProperty name="width" value="0.07651" units="cm"/>
      <inkml:brushProperty name="height" value="0.07651"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122421">
    <iact:property name="dataType"/>
    <iact:actionData xml:id="d0">
      <inkml:trace xmlns:inkml="http://www.w3.org/2003/InkML" xml:id="stk0" contextRef="#ctx0" brushRef="#br0">9 9 0</inkml:trace>
    </iact:actionData>
  </iact:action>
  <iact:action type="add" startTime="122422">
    <iact:property name="dataType"/>
    <iact:actionData xml:id="d1">
      <inkml:trace xmlns:inkml="http://www.w3.org/2003/InkML" xml:id="stk1" contextRef="#ctx0" brushRef="#brinv">0 0 0</inkml:trace>
    </iact:actionData>
  </iact:action>
  <iact:action type="add" startTime="122423">
    <iact:property name="dataType"/>
    <iact:actionData xml:id="d2">
      <inkml:trace xmlns:inkml="http://www.w3.org/2003/InkML" xml:id="stk2" contextRef="#ctx0" brushRef="#brinv">17 17 0</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17-12-04T06:43:19.428Z"/>
    </inkml:context>
    <inkml:brush xml:id="br0">
      <inkml:brushProperty name="width" value="0.07651" units="cm"/>
      <inkml:brushProperty name="height" value="0.07651"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135917">
    <iact:property name="dataType"/>
    <iact:actionData xml:id="d0">
      <inkml:trace xmlns:inkml="http://www.w3.org/2003/InkML" xml:id="stk0" contextRef="#ctx0" brushRef="#br0">9 9 0</inkml:trace>
    </iact:actionData>
  </iact:action>
  <iact:action type="add" startTime="135918">
    <iact:property name="dataType"/>
    <iact:actionData xml:id="d1">
      <inkml:trace xmlns:inkml="http://www.w3.org/2003/InkML" xml:id="stk1" contextRef="#ctx0" brushRef="#brinv">0 0 0</inkml:trace>
    </iact:actionData>
  </iact:action>
  <iact:action type="add" startTime="135919">
    <iact:property name="dataType"/>
    <iact:actionData xml:id="d2">
      <inkml:trace xmlns:inkml="http://www.w3.org/2003/InkML" xml:id="stk2" contextRef="#ctx0" brushRef="#brinv">17 17 0</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17-12-04T06:43:19.694Z"/>
    </inkml:context>
    <inkml:brush xml:id="br0">
      <inkml:brushProperty name="width" value="0.07651" units="cm"/>
      <inkml:brushProperty name="height" value="0.07651"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47459">
    <iact:property name="dataType"/>
    <iact:actionData xml:id="d0">
      <inkml:trace xmlns:inkml="http://www.w3.org/2003/InkML" xml:id="stk0" contextRef="#ctx0" brushRef="#br0">9 9 0</inkml:trace>
    </iact:actionData>
  </iact:action>
  <iact:action type="add" startTime="47460">
    <iact:property name="dataType"/>
    <iact:actionData xml:id="d1">
      <inkml:trace xmlns:inkml="http://www.w3.org/2003/InkML" xml:id="stk1" contextRef="#ctx0" brushRef="#brinv">0 0 0</inkml:trace>
    </iact:actionData>
  </iact:action>
  <iact:action type="add" startTime="47461">
    <iact:property name="dataType"/>
    <iact:actionData xml:id="d2">
      <inkml:trace xmlns:inkml="http://www.w3.org/2003/InkML" xml:id="stk2" contextRef="#ctx0" brushRef="#brinv">17 17 0</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17-12-04T06:43:19.961Z"/>
    </inkml:context>
    <inkml:brush xml:id="br0">
      <inkml:brushProperty name="width" value="0.07651" units="cm"/>
      <inkml:brushProperty name="height" value="0.07651"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232814">
    <iact:property name="dataType"/>
    <iact:actionData xml:id="d0">
      <inkml:trace xmlns:inkml="http://www.w3.org/2003/InkML" xml:id="stk0" contextRef="#ctx0" brushRef="#br0">9 9 0</inkml:trace>
    </iact:actionData>
  </iact:action>
  <iact:action type="add" startTime="232815">
    <iact:property name="dataType"/>
    <iact:actionData xml:id="d1">
      <inkml:trace xmlns:inkml="http://www.w3.org/2003/InkML" xml:id="stk1" contextRef="#ctx0" brushRef="#brinv">0 0 0</inkml:trace>
    </iact:actionData>
  </iact:action>
  <iact:action type="add" startTime="232816">
    <iact:property name="dataType"/>
    <iact:actionData xml:id="d2">
      <inkml:trace xmlns:inkml="http://www.w3.org/2003/InkML" xml:id="stk2" contextRef="#ctx0" brushRef="#brinv">17 17 0</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17-12-04T06:43:20.194Z"/>
    </inkml:context>
    <inkml:brush xml:id="br0">
      <inkml:brushProperty name="width" value="0.07651" units="cm"/>
      <inkml:brushProperty name="height" value="0.07651"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678152">
    <iact:property name="dataType"/>
    <iact:actionData xml:id="d0">
      <inkml:trace xmlns:inkml="http://www.w3.org/2003/InkML" xml:id="stk0" contextRef="#ctx0" brushRef="#br0">9 9 0</inkml:trace>
    </iact:actionData>
  </iact:action>
  <iact:action type="add" startTime="678153">
    <iact:property name="dataType"/>
    <iact:actionData xml:id="d1">
      <inkml:trace xmlns:inkml="http://www.w3.org/2003/InkML" xml:id="stk1" contextRef="#ctx0" brushRef="#brinv">0 0 0</inkml:trace>
    </iact:actionData>
  </iact:action>
  <iact:action type="add" startTime="678154">
    <iact:property name="dataType"/>
    <iact:actionData xml:id="d2">
      <inkml:trace xmlns:inkml="http://www.w3.org/2003/InkML" xml:id="stk2" contextRef="#ctx0" brushRef="#brinv">17 17 0</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17-12-04T06:43:20.444Z"/>
    </inkml:context>
    <inkml:brush xml:id="br0">
      <inkml:brushProperty name="width" value="0.07651" units="cm"/>
      <inkml:brushProperty name="height" value="0.07651"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347384">
    <iact:property name="dataType"/>
    <iact:actionData xml:id="d0">
      <inkml:trace xmlns:inkml="http://www.w3.org/2003/InkML" xml:id="stk0" contextRef="#ctx0" brushRef="#br0">9 9 0</inkml:trace>
    </iact:actionData>
  </iact:action>
  <iact:action type="add" startTime="347385">
    <iact:property name="dataType"/>
    <iact:actionData xml:id="d1">
      <inkml:trace xmlns:inkml="http://www.w3.org/2003/InkML" xml:id="stk1" contextRef="#ctx0" brushRef="#brinv">0 0 0</inkml:trace>
    </iact:actionData>
  </iact:action>
  <iact:action type="add" startTime="347386">
    <iact:property name="dataType"/>
    <iact:actionData xml:id="d2">
      <inkml:trace xmlns:inkml="http://www.w3.org/2003/InkML" xml:id="stk2" contextRef="#ctx0" brushRef="#brinv">17 17 0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12/2/2018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a:t>
            </a:fld>
            <a:endParaRPr lang="en-US"/>
          </a:p>
        </p:txBody>
      </p:sp>
    </p:spTree>
    <p:extLst>
      <p:ext uri="{BB962C8B-B14F-4D97-AF65-F5344CB8AC3E}">
        <p14:creationId xmlns:p14="http://schemas.microsoft.com/office/powerpoint/2010/main" val="2178411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bulk of the information presented in this lecture was taken from Chad S. Boyd and Tony J </a:t>
            </a:r>
            <a:r>
              <a:rPr lang="en-US" baseline="0" dirty="0" err="1"/>
              <a:t>Svejcar’s</a:t>
            </a:r>
            <a:r>
              <a:rPr lang="en-US" baseline="0" dirty="0"/>
              <a:t> paper “managing Complex Problems in Rangeland Ecosystems.”</a:t>
            </a:r>
          </a:p>
          <a:p>
            <a:r>
              <a:rPr lang="en-US" baseline="0" dirty="0"/>
              <a:t>In their paper, Chad and tony identify 4 areas of interest regarding adaptive management.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Differentiate simple and complex problems.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Examine the importance of evolutionary (i.e. continual) knowledge acquisition in addressing complex problems.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Discuss barriers to adaptive management of complex problems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Propose an alternative to traditional adaptive management that involves strengthening the relationship between science and management across years and sites.  </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3</a:t>
            </a:fld>
            <a:endParaRPr lang="en-US"/>
          </a:p>
        </p:txBody>
      </p:sp>
    </p:spTree>
    <p:extLst>
      <p:ext uri="{BB962C8B-B14F-4D97-AF65-F5344CB8AC3E}">
        <p14:creationId xmlns:p14="http://schemas.microsoft.com/office/powerpoint/2010/main" val="3173005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Differentiating</a:t>
            </a:r>
            <a:r>
              <a:rPr lang="en-US" baseline="0" dirty="0"/>
              <a:t> simple and complex problems may seem…simple to us. However, complex problems can often appear simple at first. Over time, what appears to have been a simple problem, begins to reveal it’s complex nature. </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4</a:t>
            </a:fld>
            <a:endParaRPr lang="en-US"/>
          </a:p>
        </p:txBody>
      </p:sp>
    </p:spTree>
    <p:extLst>
      <p:ext uri="{BB962C8B-B14F-4D97-AF65-F5344CB8AC3E}">
        <p14:creationId xmlns:p14="http://schemas.microsoft.com/office/powerpoint/2010/main" val="685176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is again on differentiating simple and complex</a:t>
            </a:r>
            <a:r>
              <a:rPr lang="en-US" baseline="0" dirty="0"/>
              <a:t> problems. Having students shout out what they believe are examples of simple and complex problems may be a good idea here. As a class, you can talk over why a problem is either simple or complex. It is harder to differentiate simple problems from complex problems than we may want to admit. </a:t>
            </a:r>
          </a:p>
        </p:txBody>
      </p:sp>
      <p:sp>
        <p:nvSpPr>
          <p:cNvPr id="4" name="Slide Number Placeholder 3"/>
          <p:cNvSpPr>
            <a:spLocks noGrp="1"/>
          </p:cNvSpPr>
          <p:nvPr>
            <p:ph type="sldNum" sz="quarter" idx="10"/>
          </p:nvPr>
        </p:nvSpPr>
        <p:spPr/>
        <p:txBody>
          <a:bodyPr/>
          <a:lstStyle/>
          <a:p>
            <a:fld id="{9905FD98-417B-4A3A-8651-8D3385C71B53}" type="slidenum">
              <a:rPr lang="en-US" smtClean="0"/>
              <a:t>5</a:t>
            </a:fld>
            <a:endParaRPr lang="en-US"/>
          </a:p>
        </p:txBody>
      </p:sp>
    </p:spTree>
    <p:extLst>
      <p:ext uri="{BB962C8B-B14F-4D97-AF65-F5344CB8AC3E}">
        <p14:creationId xmlns:p14="http://schemas.microsoft.com/office/powerpoint/2010/main" val="2665425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that we have differentiated simple and complex issues we can move on to why adaptive management is so necessary for improving rangelands. Chad and Tony list two “brutal facts” which emphasize why adaptive management is essential to success. </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6</a:t>
            </a:fld>
            <a:endParaRPr lang="en-US"/>
          </a:p>
        </p:txBody>
      </p:sp>
    </p:spTree>
    <p:extLst>
      <p:ext uri="{BB962C8B-B14F-4D97-AF65-F5344CB8AC3E}">
        <p14:creationId xmlns:p14="http://schemas.microsoft.com/office/powerpoint/2010/main" val="200130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a:t>
            </a:r>
            <a:r>
              <a:rPr lang="en-US" baseline="0" dirty="0"/>
              <a:t> many forms of this adaptive management loop. The one used here is the one used in Chad and Tony’s paper. It emphasizes learning, planning, implementing and learning again. The primary concept driving adaptive management is that it is cyclic. What was learned is incorporated into our management planning phase. We then implement and monitor what was planned. Our monitoring is then evaluated, learned from, and incorporated </a:t>
            </a:r>
            <a:r>
              <a:rPr lang="en-US" b="1" u="sng" baseline="0" dirty="0"/>
              <a:t>back</a:t>
            </a:r>
            <a:r>
              <a:rPr lang="en-US" baseline="0" dirty="0"/>
              <a:t> into our planning. </a:t>
            </a:r>
          </a:p>
          <a:p>
            <a:r>
              <a:rPr lang="en-US" baseline="0" dirty="0"/>
              <a:t>The idea here is that because our rangelands are constantly changing both spatially and temporally, our solutions also need to change spatially and temporally. Without adaptive management our solutions stay constant while our problems evolve and increase in complexity. </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7</a:t>
            </a:fld>
            <a:endParaRPr lang="en-US"/>
          </a:p>
        </p:txBody>
      </p:sp>
    </p:spTree>
    <p:extLst>
      <p:ext uri="{BB962C8B-B14F-4D97-AF65-F5344CB8AC3E}">
        <p14:creationId xmlns:p14="http://schemas.microsoft.com/office/powerpoint/2010/main" val="247321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example of an</a:t>
            </a:r>
            <a:r>
              <a:rPr lang="en-US" baseline="0" dirty="0"/>
              <a:t> adaptive management loop used by the U.S. Parks Service. </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8</a:t>
            </a:fld>
            <a:endParaRPr lang="en-US"/>
          </a:p>
        </p:txBody>
      </p:sp>
    </p:spTree>
    <p:extLst>
      <p:ext uri="{BB962C8B-B14F-4D97-AF65-F5344CB8AC3E}">
        <p14:creationId xmlns:p14="http://schemas.microsoft.com/office/powerpoint/2010/main" val="922307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a map of historic vs. current range for the greater sage-grouse. Just focus on the current range. What are some obvious barriers to management? </a:t>
            </a:r>
          </a:p>
          <a:p>
            <a:r>
              <a:rPr lang="en-US" baseline="0" dirty="0"/>
              <a:t>State lines…</a:t>
            </a:r>
          </a:p>
          <a:p>
            <a:r>
              <a:rPr lang="en-US" baseline="0" dirty="0"/>
              <a:t>County lines…</a:t>
            </a:r>
          </a:p>
          <a:p>
            <a:r>
              <a:rPr lang="en-US" baseline="0" dirty="0"/>
              <a:t>Agency lines…</a:t>
            </a:r>
          </a:p>
          <a:p>
            <a:r>
              <a:rPr lang="en-US" baseline="0" dirty="0"/>
              <a:t>Ownership lines…basically, every line that a problem crosses increases it’s complexity. </a:t>
            </a:r>
          </a:p>
          <a:p>
            <a:r>
              <a:rPr lang="en-US" baseline="0" dirty="0"/>
              <a:t>Fire, weeds and animals pay no attention to these lines, which, again, increases complexity. </a:t>
            </a:r>
          </a:p>
          <a:p>
            <a:endParaRPr lang="en-US" baseline="0" dirty="0"/>
          </a:p>
        </p:txBody>
      </p:sp>
      <p:sp>
        <p:nvSpPr>
          <p:cNvPr id="4" name="Slide Number Placeholder 3"/>
          <p:cNvSpPr>
            <a:spLocks noGrp="1"/>
          </p:cNvSpPr>
          <p:nvPr>
            <p:ph type="sldNum" sz="quarter" idx="10"/>
          </p:nvPr>
        </p:nvSpPr>
        <p:spPr/>
        <p:txBody>
          <a:bodyPr/>
          <a:lstStyle/>
          <a:p>
            <a:fld id="{9905FD98-417B-4A3A-8651-8D3385C71B53}" type="slidenum">
              <a:rPr lang="en-US" smtClean="0"/>
              <a:t>9</a:t>
            </a:fld>
            <a:endParaRPr lang="en-US"/>
          </a:p>
        </p:txBody>
      </p:sp>
    </p:spTree>
    <p:extLst>
      <p:ext uri="{BB962C8B-B14F-4D97-AF65-F5344CB8AC3E}">
        <p14:creationId xmlns:p14="http://schemas.microsoft.com/office/powerpoint/2010/main" val="410513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a:t>
            </a:r>
            <a:r>
              <a:rPr lang="en-US" baseline="0" dirty="0"/>
              <a:t> and Tony list 4 barriers to adaptive management. </a:t>
            </a:r>
          </a:p>
          <a:p>
            <a:pPr marL="228600" indent="-228600">
              <a:buFont typeface="+mj-lt"/>
              <a:buAutoNum type="arabicPeriod"/>
            </a:pPr>
            <a:r>
              <a:rPr lang="en-US" baseline="0" dirty="0"/>
              <a:t>Programmatic success vs. biological success</a:t>
            </a:r>
          </a:p>
          <a:p>
            <a:pPr marL="457200" lvl="1" indent="0">
              <a:buFont typeface="+mj-lt"/>
              <a:buNone/>
            </a:pPr>
            <a:r>
              <a:rPr lang="en-US" baseline="0" dirty="0"/>
              <a:t>The nature of many federal agencies when confronted by a problem is to create a “program.” These programs are then charged with “solving” the problem. The example used in Chad and Tony’s paper is post-fire re-seeding. Instead of a post-fire re-seeding efforts success being measured in biological success, which would be % of seeds planted which germinated and established, they are measured in programmatic success, which is so X# of seeds planted over X# of acres in X amount of time </a:t>
            </a:r>
            <a:r>
              <a:rPr lang="en-US" u="sng" baseline="0" dirty="0"/>
              <a:t>successfully</a:t>
            </a:r>
            <a:r>
              <a:rPr lang="en-US" baseline="0" dirty="0"/>
              <a:t>…We can maybe begin to sense the issue at hand here. Granted, this paper was written in 2009 and much has changed with the way our agencies measure success today. However, we must keep this idea in the back of our minds when making any management decision, “am I planning for programmatic success or biological success?”</a:t>
            </a:r>
          </a:p>
          <a:p>
            <a:pPr marL="228600" lvl="0" indent="-228600">
              <a:buFont typeface="+mj-lt"/>
              <a:buAutoNum type="arabicPeriod"/>
            </a:pPr>
            <a:r>
              <a:rPr lang="en-US" baseline="0" dirty="0"/>
              <a:t>Conservation partner ecosystems</a:t>
            </a:r>
          </a:p>
          <a:p>
            <a:pPr marL="457200" lvl="1" indent="0">
              <a:buFont typeface="+mj-lt"/>
              <a:buNone/>
            </a:pPr>
            <a:r>
              <a:rPr lang="en-US" baseline="0" dirty="0"/>
              <a:t>Complex problems require cooperation. In slide 9 we went looked at barriers to adaptive management in regards to sage-grouse habitat. In slide 9 one of the primary barriers that should have been identified was the long list of interstate, intercounty, interagency and private stakeholders that every complex problem includes. Though these many stakeholders increase the complexity of an issue, without their inclusion proper management would be impossible. In most any case these stakeholders will be the people implementing and monitoring any management plan. Without stakeholder approval any management plan is doomed to fail. I’ve worked with too many people who didn’t agree with the way a management plan was implemented, and, to be completely honest, the amount of interest they had in the plans success was at most zero and in many cases detrimental to the plans success. It’s just a sad reality of natural resource management.</a:t>
            </a:r>
          </a:p>
          <a:p>
            <a:pPr marL="457200" lvl="1" indent="0">
              <a:buFont typeface="+mj-lt"/>
              <a:buNone/>
            </a:pPr>
            <a:endParaRPr lang="en-US" baseline="0" dirty="0"/>
          </a:p>
          <a:p>
            <a:pPr marL="457200" lvl="1" indent="0">
              <a:buFont typeface="+mj-lt"/>
              <a:buNone/>
            </a:pPr>
            <a:r>
              <a:rPr lang="en-US" baseline="0" dirty="0"/>
              <a:t>Another component to this barrier would also be the specialized nature of our educations now a days. No single land manager has all the answers. Together, however, with a group of well informed specialist a land manager is equipped with the knowledge to face any problem no matter how simple or complex it may be. Communication is key in any facet of life. Great ideas are not created in a vacuum. </a:t>
            </a:r>
          </a:p>
          <a:p>
            <a:pPr marL="228600" lvl="0" indent="-228600">
              <a:buFont typeface="+mj-lt"/>
              <a:buAutoNum type="arabicPeriod"/>
            </a:pPr>
            <a:r>
              <a:rPr lang="en-US" baseline="0" dirty="0"/>
              <a:t>Ecological frameworks</a:t>
            </a:r>
          </a:p>
          <a:p>
            <a:pPr marL="457200" lvl="1" indent="0">
              <a:buFont typeface="+mj-lt"/>
              <a:buNone/>
            </a:pPr>
            <a:r>
              <a:rPr lang="en-US" baseline="0" dirty="0"/>
              <a:t>This looks at the theory/practice gap. The theory/practice gap basically states that there is a considerable difference between what is learned in school and what actually goes on in the real-world. The real-world requires solutions that are cheap, fast, and simple. The key here is, in my opinion, to take those expensive and complicated methods we were taught in school and adapt them to real-word applications. A growth chamber for growing seedlings can easily cost $10,000…I once saw a guy make one out of an old table, duct tape and Styrofoam though and it worked great. The duct tape growth chamber is definitely not precise enough for research, but it certainly is in the real-world. the key is, again, take what you learned in school, and adapt it to the real-world. </a:t>
            </a:r>
          </a:p>
          <a:p>
            <a:pPr marL="228600" lvl="0" indent="-228600">
              <a:buFont typeface="+mj-lt"/>
              <a:buAutoNum type="arabicPeriod"/>
            </a:pPr>
            <a:r>
              <a:rPr lang="en-US" baseline="0" dirty="0"/>
              <a:t>Range mgmt. in space and time</a:t>
            </a:r>
          </a:p>
          <a:p>
            <a:pPr marL="457200" lvl="1" indent="0">
              <a:buFont typeface="+mj-lt"/>
              <a:buNone/>
            </a:pPr>
            <a:r>
              <a:rPr lang="en-US" baseline="0" dirty="0"/>
              <a:t>This is a relatively simple barrier to understand. It is just plain hard to manage in space and time. The amount of effort and time that go into managing rangelands are already exhausting on what appear to be ever-dwindling budgets. Though adaptive management is essential to the effective management of rangelands, adaptive management is, in itself, a barrier to itself. The extra time and effort included in planning and monitoring involved with adaptive management is just too difficult to accomplish without the necessary time and money. </a:t>
            </a:r>
          </a:p>
          <a:p>
            <a:pPr marL="457200" lvl="1" indent="0">
              <a:buFont typeface="+mj-lt"/>
              <a:buNone/>
            </a:pPr>
            <a:endParaRPr lang="en-US" baseline="0" dirty="0"/>
          </a:p>
        </p:txBody>
      </p:sp>
      <p:sp>
        <p:nvSpPr>
          <p:cNvPr id="4" name="Slide Number Placeholder 3"/>
          <p:cNvSpPr>
            <a:spLocks noGrp="1"/>
          </p:cNvSpPr>
          <p:nvPr>
            <p:ph type="sldNum" sz="quarter" idx="10"/>
          </p:nvPr>
        </p:nvSpPr>
        <p:spPr/>
        <p:txBody>
          <a:bodyPr/>
          <a:lstStyle/>
          <a:p>
            <a:fld id="{9905FD98-417B-4A3A-8651-8D3385C71B53}" type="slidenum">
              <a:rPr lang="en-US" smtClean="0"/>
              <a:t>10</a:t>
            </a:fld>
            <a:endParaRPr lang="en-US"/>
          </a:p>
        </p:txBody>
      </p:sp>
    </p:spTree>
    <p:extLst>
      <p:ext uri="{BB962C8B-B14F-4D97-AF65-F5344CB8AC3E}">
        <p14:creationId xmlns:p14="http://schemas.microsoft.com/office/powerpoint/2010/main" val="993492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last objective concerns the lack of trust/communication between land managers and scientists. With increased communication comes increased trust. Management requires research in order to make informed decisions. Research requires management to put their work into action. Without the other, both fail. A strong relationship between science and management means that both management and research can gear their objectives toward one another. This simplifies a seemingly complex method for management. As stated in slide 10, adaptive management is, in itself, a barrier to itself due to its complexity. Any chance to simply this process must be explored. </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11</a:t>
            </a:fld>
            <a:endParaRPr lang="en-US"/>
          </a:p>
        </p:txBody>
      </p:sp>
    </p:spTree>
    <p:extLst>
      <p:ext uri="{BB962C8B-B14F-4D97-AF65-F5344CB8AC3E}">
        <p14:creationId xmlns:p14="http://schemas.microsoft.com/office/powerpoint/2010/main" val="733258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05FD98-417B-4A3A-8651-8D3385C71B53}" type="slidenum">
              <a:rPr lang="en-US" smtClean="0"/>
              <a:t>12</a:t>
            </a:fld>
            <a:endParaRPr lang="en-US"/>
          </a:p>
        </p:txBody>
      </p:sp>
    </p:spTree>
    <p:extLst>
      <p:ext uri="{BB962C8B-B14F-4D97-AF65-F5344CB8AC3E}">
        <p14:creationId xmlns:p14="http://schemas.microsoft.com/office/powerpoint/2010/main" val="425411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38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13896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38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F823F-83C1-4C16-8CAF-C12DA9B7EC9B}"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1094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F823F-83C1-4C16-8CAF-C12DA9B7EC9B}" type="datetimeFigureOut">
              <a:rPr lang="en-US" smtClean="0"/>
              <a:t>12/2/2018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0167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F823F-83C1-4C16-8CAF-C12DA9B7EC9B}" type="datetimeFigureOut">
              <a:rPr lang="en-US" smtClean="0"/>
              <a:t>12/2/2018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25324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12/2/2018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916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12/2/2018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18190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1452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04250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28022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12/2/2018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50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microsoft.com/office/2007/relationships/media" Target="../media/media1.mp4"/><Relationship Id="rId7" Type="http://schemas.openxmlformats.org/officeDocument/2006/relationships/image" Target="../media/image2.png"/><Relationship Id="rId2" Type="http://schemas.openxmlformats.org/officeDocument/2006/relationships/tags" Target="../tags/tag1.xml"/><Relationship Id="rId1" Type="http://schemas.openxmlformats.org/officeDocument/2006/relationships/video" Target="NULL" TargetMode="External"/><Relationship Id="rId6" Type="http://schemas.openxmlformats.org/officeDocument/2006/relationships/image" Target="../media/image1.jpeg"/><Relationship Id="rId5" Type="http://schemas.openxmlformats.org/officeDocument/2006/relationships/notesSlide" Target="../notesSlides/notesSlide1.xml"/><Relationship Id="rId10" Type="http://schemas.openxmlformats.org/officeDocument/2006/relationships/image" Target="../media/image5.jpeg"/><Relationship Id="rId4" Type="http://schemas.openxmlformats.org/officeDocument/2006/relationships/slideLayout" Target="../slideLayouts/slideLayout1.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07/relationships/media" Target="../media/media1.mp4"/><Relationship Id="rId7" Type="http://schemas.openxmlformats.org/officeDocument/2006/relationships/image" Target="../media/image8.jpeg"/><Relationship Id="rId2" Type="http://schemas.openxmlformats.org/officeDocument/2006/relationships/tags" Target="../tags/tag2.xml"/><Relationship Id="rId1" Type="http://schemas.openxmlformats.org/officeDocument/2006/relationships/video" Target="NULL" TargetMode="External"/><Relationship Id="rId6" Type="http://schemas.openxmlformats.org/officeDocument/2006/relationships/image" Target="../media/image7.jpeg"/><Relationship Id="rId11" Type="http://schemas.openxmlformats.org/officeDocument/2006/relationships/image" Target="../media/image2.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slideLayout" Target="../slideLayouts/slideLayout7.xml"/><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tags" Target="../tags/tag3.xml"/><Relationship Id="rId1" Type="http://schemas.openxmlformats.org/officeDocument/2006/relationships/video" Target="NULL" TargetMode="External"/><Relationship Id="rId6" Type="http://schemas.openxmlformats.org/officeDocument/2006/relationships/image" Target="../media/image2.pn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microsoft.com/office/2007/relationships/media" Target="../media/media2.mp4"/><Relationship Id="rId7" Type="http://schemas.openxmlformats.org/officeDocument/2006/relationships/image" Target="../media/image12.jpeg"/><Relationship Id="rId2" Type="http://schemas.openxmlformats.org/officeDocument/2006/relationships/tags" Target="../tags/tag4.xml"/><Relationship Id="rId1" Type="http://schemas.openxmlformats.org/officeDocument/2006/relationships/video" Target="NULL" TargetMode="External"/><Relationship Id="rId6" Type="http://schemas.openxmlformats.org/officeDocument/2006/relationships/notesSlide" Target="../notesSlides/notesSlide3.xml"/><Relationship Id="rId11" Type="http://schemas.openxmlformats.org/officeDocument/2006/relationships/image" Target="../media/image11.png"/><Relationship Id="rId5" Type="http://schemas.openxmlformats.org/officeDocument/2006/relationships/slideLayout" Target="../slideLayouts/slideLayout7.xml"/><Relationship Id="rId10" Type="http://schemas.microsoft.com/office/2011/relationships/inkAction" Target="../ink/inkAction1.xml"/><Relationship Id="rId4" Type="http://schemas.openxmlformats.org/officeDocument/2006/relationships/tags" Target="../tags/tag5.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xml"/><Relationship Id="rId7" Type="http://schemas.openxmlformats.org/officeDocument/2006/relationships/notesSlide" Target="../notesSlides/notesSlide4.xml"/><Relationship Id="rId2" Type="http://schemas.openxmlformats.org/officeDocument/2006/relationships/video" Target="NULL" TargetMode="External"/><Relationship Id="rId1" Type="http://schemas.openxmlformats.org/officeDocument/2006/relationships/tags" Target="../tags/tag6.xml"/><Relationship Id="rId6" Type="http://schemas.openxmlformats.org/officeDocument/2006/relationships/slideLayout" Target="../slideLayouts/slideLayout4.xml"/><Relationship Id="rId5" Type="http://schemas.openxmlformats.org/officeDocument/2006/relationships/tags" Target="../tags/tag8.xml"/><Relationship Id="rId10" Type="http://schemas.openxmlformats.org/officeDocument/2006/relationships/image" Target="../media/image12.png"/><Relationship Id="rId4" Type="http://schemas.microsoft.com/office/2007/relationships/media" Target="../media/media2.mp4"/><Relationship Id="rId9" Type="http://schemas.microsoft.com/office/2011/relationships/inkAction" Target="../ink/inkAction2.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2.png"/><Relationship Id="rId2" Type="http://schemas.openxmlformats.org/officeDocument/2006/relationships/video" Target="NULL" TargetMode="External"/><Relationship Id="rId1" Type="http://schemas.openxmlformats.org/officeDocument/2006/relationships/tags" Target="../tags/tag9.xml"/><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microsoft.com/office/2007/relationships/media" Target="../media/media2.mp4"/></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mp4"/><Relationship Id="rId7" Type="http://schemas.openxmlformats.org/officeDocument/2006/relationships/image" Target="../media/image14.png"/><Relationship Id="rId2" Type="http://schemas.openxmlformats.org/officeDocument/2006/relationships/tags" Target="../tags/tag11.xml"/><Relationship Id="rId1" Type="http://schemas.openxmlformats.org/officeDocument/2006/relationships/video" Target="NULL" TargetMode="External"/><Relationship Id="rId6" Type="http://schemas.openxmlformats.org/officeDocument/2006/relationships/notesSlide" Target="../notesSlides/notesSlide6.xml"/><Relationship Id="rId5" Type="http://schemas.openxmlformats.org/officeDocument/2006/relationships/slideLayout" Target="../slideLayouts/slideLayout4.xml"/><Relationship Id="rId10" Type="http://schemas.openxmlformats.org/officeDocument/2006/relationships/image" Target="../media/image140.png"/><Relationship Id="rId4" Type="http://schemas.openxmlformats.org/officeDocument/2006/relationships/tags" Target="../tags/tag12.xml"/><Relationship Id="rId9" Type="http://schemas.microsoft.com/office/2011/relationships/inkAction" Target="../ink/inkAction3.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mp4"/><Relationship Id="rId7" Type="http://schemas.openxmlformats.org/officeDocument/2006/relationships/image" Target="../media/image15.png"/><Relationship Id="rId2" Type="http://schemas.openxmlformats.org/officeDocument/2006/relationships/tags" Target="../tags/tag13.xml"/><Relationship Id="rId1" Type="http://schemas.openxmlformats.org/officeDocument/2006/relationships/video" Target="NULL" TargetMode="External"/><Relationship Id="rId6" Type="http://schemas.openxmlformats.org/officeDocument/2006/relationships/notesSlide" Target="../notesSlides/notesSlide7.xml"/><Relationship Id="rId5" Type="http://schemas.openxmlformats.org/officeDocument/2006/relationships/slideLayout" Target="../slideLayouts/slideLayout2.xml"/><Relationship Id="rId10" Type="http://schemas.openxmlformats.org/officeDocument/2006/relationships/image" Target="../media/image16.png"/><Relationship Id="rId4" Type="http://schemas.openxmlformats.org/officeDocument/2006/relationships/tags" Target="../tags/tag14.xml"/><Relationship Id="rId9" Type="http://schemas.microsoft.com/office/2011/relationships/inkAction" Target="../ink/inkAction4.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mp4"/><Relationship Id="rId7" Type="http://schemas.openxmlformats.org/officeDocument/2006/relationships/image" Target="../media/image17.png"/><Relationship Id="rId2" Type="http://schemas.openxmlformats.org/officeDocument/2006/relationships/tags" Target="../tags/tag15.xml"/><Relationship Id="rId1" Type="http://schemas.openxmlformats.org/officeDocument/2006/relationships/video" Target="NULL" TargetMode="External"/><Relationship Id="rId6" Type="http://schemas.openxmlformats.org/officeDocument/2006/relationships/notesSlide" Target="../notesSlides/notesSlide8.xml"/><Relationship Id="rId5"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tags" Target="../tags/tag16.xml"/><Relationship Id="rId9" Type="http://schemas.microsoft.com/office/2011/relationships/inkAction" Target="../ink/inkAction5.xml"/></Relationships>
</file>

<file path=ppt/slides/_rels/slide10.xml.rels><?xml version="1.0" encoding="UTF-8" standalone="yes"?>
<Relationships xmlns="http://schemas.openxmlformats.org/package/2006/relationships"><Relationship Id="rId8" Type="http://schemas.microsoft.com/office/2011/relationships/inkAction" Target="../ink/inkAction6.xml"/><Relationship Id="rId3" Type="http://schemas.microsoft.com/office/2007/relationships/media" Target="../media/media2.mp4"/><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video" Target="NULL" TargetMode="External"/><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tags" Target="../tags/tag18.xm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mp4"/><Relationship Id="rId7" Type="http://schemas.openxmlformats.org/officeDocument/2006/relationships/image" Target="../media/image18.png"/><Relationship Id="rId2" Type="http://schemas.openxmlformats.org/officeDocument/2006/relationships/tags" Target="../tags/tag19.xml"/><Relationship Id="rId1" Type="http://schemas.openxmlformats.org/officeDocument/2006/relationships/video" Target="NULL" TargetMode="External"/><Relationship Id="rId6" Type="http://schemas.openxmlformats.org/officeDocument/2006/relationships/notesSlide" Target="../notesSlides/notesSlide10.xml"/><Relationship Id="rId5" Type="http://schemas.openxmlformats.org/officeDocument/2006/relationships/slideLayout" Target="../slideLayouts/slideLayout7.xml"/><Relationship Id="rId10" Type="http://schemas.openxmlformats.org/officeDocument/2006/relationships/image" Target="../media/image16.png"/><Relationship Id="rId4" Type="http://schemas.openxmlformats.org/officeDocument/2006/relationships/tags" Target="../tags/tag20.xml"/><Relationship Id="rId9" Type="http://schemas.microsoft.com/office/2011/relationships/inkAction" Target="../ink/inkAction7.xml"/></Relationships>
</file>

<file path=ppt/slides/_rels/slide12.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2.png"/><Relationship Id="rId2" Type="http://schemas.openxmlformats.org/officeDocument/2006/relationships/tags" Target="../tags/tag21.xml"/><Relationship Id="rId1" Type="http://schemas.openxmlformats.org/officeDocument/2006/relationships/video" Target="NULL" TargetMode="External"/><Relationship Id="rId6" Type="http://schemas.openxmlformats.org/officeDocument/2006/relationships/image" Target="../media/image19.png"/><Relationship Id="rId5" Type="http://schemas.openxmlformats.org/officeDocument/2006/relationships/notesSlide" Target="../notesSlides/notesSlide11.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Adaptive Management</a:t>
            </a:r>
          </a:p>
        </p:txBody>
      </p:sp>
      <p:sp>
        <p:nvSpPr>
          <p:cNvPr id="3" name="Subtitle 2"/>
          <p:cNvSpPr>
            <a:spLocks noGrp="1"/>
          </p:cNvSpPr>
          <p:nvPr>
            <p:ph type="subTitle" idx="1"/>
          </p:nvPr>
        </p:nvSpPr>
        <p:spPr/>
        <p:txBody>
          <a:bodyPr/>
          <a:lstStyle/>
          <a:p>
            <a:r>
              <a:rPr lang="en-US" dirty="0"/>
              <a:t>Rangeland Principles (REM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pic>
        <p:nvPicPr>
          <p:cNvPr id="5" name="tmpEC95">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156687.0113"/>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grpSp>
        <p:nvGrpSpPr>
          <p:cNvPr id="20" name="Group 19">
            <a:extLst>
              <a:ext uri="{FF2B5EF4-FFF2-40B4-BE49-F238E27FC236}">
                <a16:creationId xmlns:a16="http://schemas.microsoft.com/office/drawing/2014/main" id="{50499A6D-E1CF-42CF-A9BB-AA4AB1F7ACD1}"/>
              </a:ext>
            </a:extLst>
          </p:cNvPr>
          <p:cNvGrpSpPr/>
          <p:nvPr/>
        </p:nvGrpSpPr>
        <p:grpSpPr>
          <a:xfrm>
            <a:off x="1343035" y="561671"/>
            <a:ext cx="3385746" cy="2539310"/>
            <a:chOff x="1295267" y="752743"/>
            <a:chExt cx="3385746" cy="2539310"/>
          </a:xfrm>
        </p:grpSpPr>
        <p:pic>
          <p:nvPicPr>
            <p:cNvPr id="13" name="Picture 12">
              <a:extLst>
                <a:ext uri="{FF2B5EF4-FFF2-40B4-BE49-F238E27FC236}">
                  <a16:creationId xmlns:a16="http://schemas.microsoft.com/office/drawing/2014/main" id="{91B58A8E-1914-4654-A1CA-1C8A7E030E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95267" y="752743"/>
              <a:ext cx="3385746" cy="2539310"/>
            </a:xfrm>
            <a:prstGeom prst="rect">
              <a:avLst/>
            </a:prstGeom>
          </p:spPr>
        </p:pic>
        <p:sp>
          <p:nvSpPr>
            <p:cNvPr id="19" name="TextBox 18">
              <a:extLst>
                <a:ext uri="{FF2B5EF4-FFF2-40B4-BE49-F238E27FC236}">
                  <a16:creationId xmlns:a16="http://schemas.microsoft.com/office/drawing/2014/main" id="{78E5C78D-0908-429C-BFE6-76D4CC6B0855}"/>
                </a:ext>
              </a:extLst>
            </p:cNvPr>
            <p:cNvSpPr txBox="1"/>
            <p:nvPr/>
          </p:nvSpPr>
          <p:spPr>
            <a:xfrm>
              <a:off x="1295267" y="3076609"/>
              <a:ext cx="453558" cy="215444"/>
            </a:xfrm>
            <a:prstGeom prst="rect">
              <a:avLst/>
            </a:prstGeom>
            <a:noFill/>
          </p:spPr>
          <p:txBody>
            <a:bodyPr wrap="square" rtlCol="0">
              <a:spAutoFit/>
            </a:bodyPr>
            <a:lstStyle/>
            <a:p>
              <a:r>
                <a:rPr lang="en-US" sz="800" dirty="0">
                  <a:solidFill>
                    <a:schemeClr val="bg1"/>
                  </a:solidFill>
                </a:rPr>
                <a:t>USGS</a:t>
              </a:r>
            </a:p>
          </p:txBody>
        </p:sp>
      </p:grpSp>
      <p:grpSp>
        <p:nvGrpSpPr>
          <p:cNvPr id="23" name="Group 22">
            <a:extLst>
              <a:ext uri="{FF2B5EF4-FFF2-40B4-BE49-F238E27FC236}">
                <a16:creationId xmlns:a16="http://schemas.microsoft.com/office/drawing/2014/main" id="{53E22DC5-F384-41FA-9948-DE9379CD4CF4}"/>
              </a:ext>
            </a:extLst>
          </p:cNvPr>
          <p:cNvGrpSpPr/>
          <p:nvPr/>
        </p:nvGrpSpPr>
        <p:grpSpPr>
          <a:xfrm>
            <a:off x="8476053" y="548872"/>
            <a:ext cx="3385747" cy="2545923"/>
            <a:chOff x="5277628" y="753510"/>
            <a:chExt cx="3385747" cy="2545923"/>
          </a:xfrm>
        </p:grpSpPr>
        <p:pic>
          <p:nvPicPr>
            <p:cNvPr id="15" name="Picture 14">
              <a:extLst>
                <a:ext uri="{FF2B5EF4-FFF2-40B4-BE49-F238E27FC236}">
                  <a16:creationId xmlns:a16="http://schemas.microsoft.com/office/drawing/2014/main" id="{4EC3506A-E627-4D1F-9F78-EF7822C5763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77629" y="753510"/>
              <a:ext cx="3385746" cy="2545923"/>
            </a:xfrm>
            <a:prstGeom prst="rect">
              <a:avLst/>
            </a:prstGeom>
          </p:spPr>
        </p:pic>
        <p:sp>
          <p:nvSpPr>
            <p:cNvPr id="21" name="TextBox 20">
              <a:extLst>
                <a:ext uri="{FF2B5EF4-FFF2-40B4-BE49-F238E27FC236}">
                  <a16:creationId xmlns:a16="http://schemas.microsoft.com/office/drawing/2014/main" id="{95C0224A-3614-468D-A91B-FCE269F94C8C}"/>
                </a:ext>
              </a:extLst>
            </p:cNvPr>
            <p:cNvSpPr txBox="1"/>
            <p:nvPr/>
          </p:nvSpPr>
          <p:spPr>
            <a:xfrm>
              <a:off x="5277628" y="3041521"/>
              <a:ext cx="1641061" cy="215444"/>
            </a:xfrm>
            <a:prstGeom prst="rect">
              <a:avLst/>
            </a:prstGeom>
            <a:noFill/>
          </p:spPr>
          <p:txBody>
            <a:bodyPr wrap="square" rtlCol="0">
              <a:spAutoFit/>
            </a:bodyPr>
            <a:lstStyle/>
            <a:p>
              <a:r>
                <a:rPr lang="en-US" sz="800" dirty="0">
                  <a:solidFill>
                    <a:schemeClr val="bg1"/>
                  </a:solidFill>
                </a:rPr>
                <a:t>Tom Koerner (USFWS)</a:t>
              </a:r>
            </a:p>
          </p:txBody>
        </p:sp>
      </p:grpSp>
      <p:grpSp>
        <p:nvGrpSpPr>
          <p:cNvPr id="29" name="Group 28">
            <a:extLst>
              <a:ext uri="{FF2B5EF4-FFF2-40B4-BE49-F238E27FC236}">
                <a16:creationId xmlns:a16="http://schemas.microsoft.com/office/drawing/2014/main" id="{721F08EC-3E62-4056-BD5D-1EA2AC5052CD}"/>
              </a:ext>
            </a:extLst>
          </p:cNvPr>
          <p:cNvGrpSpPr/>
          <p:nvPr/>
        </p:nvGrpSpPr>
        <p:grpSpPr>
          <a:xfrm>
            <a:off x="4873258" y="551957"/>
            <a:ext cx="3464984" cy="2545923"/>
            <a:chOff x="8320675" y="561672"/>
            <a:chExt cx="3458318" cy="2596885"/>
          </a:xfrm>
        </p:grpSpPr>
        <p:pic>
          <p:nvPicPr>
            <p:cNvPr id="28" name="Picture 27">
              <a:extLst>
                <a:ext uri="{FF2B5EF4-FFF2-40B4-BE49-F238E27FC236}">
                  <a16:creationId xmlns:a16="http://schemas.microsoft.com/office/drawing/2014/main" id="{CA491DE5-EA89-445F-8089-2AE8C44BD01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20675" y="561672"/>
              <a:ext cx="3458318" cy="2593738"/>
            </a:xfrm>
            <a:prstGeom prst="rect">
              <a:avLst/>
            </a:prstGeom>
          </p:spPr>
        </p:pic>
        <p:sp>
          <p:nvSpPr>
            <p:cNvPr id="22" name="TextBox 21">
              <a:extLst>
                <a:ext uri="{FF2B5EF4-FFF2-40B4-BE49-F238E27FC236}">
                  <a16:creationId xmlns:a16="http://schemas.microsoft.com/office/drawing/2014/main" id="{26B20D33-4C3A-478E-9D6C-D8106EBF747B}"/>
                </a:ext>
              </a:extLst>
            </p:cNvPr>
            <p:cNvSpPr txBox="1"/>
            <p:nvPr/>
          </p:nvSpPr>
          <p:spPr>
            <a:xfrm>
              <a:off x="8350210" y="2943113"/>
              <a:ext cx="1339555" cy="215444"/>
            </a:xfrm>
            <a:prstGeom prst="rect">
              <a:avLst/>
            </a:prstGeom>
            <a:noFill/>
          </p:spPr>
          <p:txBody>
            <a:bodyPr wrap="square" rtlCol="0">
              <a:spAutoFit/>
            </a:bodyPr>
            <a:lstStyle/>
            <a:p>
              <a:r>
                <a:rPr lang="en-US" sz="800" dirty="0">
                  <a:solidFill>
                    <a:schemeClr val="bg1"/>
                  </a:solidFill>
                </a:rPr>
                <a:t>K. Launchbaugh</a:t>
              </a:r>
            </a:p>
          </p:txBody>
        </p:sp>
      </p:grpSp>
    </p:spTree>
    <p:extLst>
      <p:ext uri="{BB962C8B-B14F-4D97-AF65-F5344CB8AC3E}">
        <p14:creationId xmlns:p14="http://schemas.microsoft.com/office/powerpoint/2010/main" val="2677323401"/>
      </p:ext>
    </p:extLst>
  </p:cSld>
  <p:clrMapOvr>
    <a:masterClrMapping/>
  </p:clrMapOvr>
  <mc:AlternateContent xmlns:mc="http://schemas.openxmlformats.org/markup-compatibility/2006" xmlns:p14="http://schemas.microsoft.com/office/powerpoint/2010/main">
    <mc:Choice Requires="p14">
      <p:transition spd="slow" p14:dur="2000" advTm="11588"/>
    </mc:Choice>
    <mc:Fallback xmlns="">
      <p:transition spd="slow" advTm="11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Aspen_Stand"/>
          <p:cNvPicPr>
            <a:picLocks noChangeAspect="1" noChangeArrowheads="1"/>
          </p:cNvPicPr>
          <p:nvPr/>
        </p:nvPicPr>
        <p:blipFill>
          <a:blip r:embed="rId5" cstate="screen"/>
          <a:srcRect/>
          <a:stretch>
            <a:fillRect/>
          </a:stretch>
        </p:blipFill>
        <p:spPr bwMode="auto">
          <a:xfrm>
            <a:off x="3927842" y="3017352"/>
            <a:ext cx="2577716" cy="1543385"/>
          </a:xfrm>
          <a:prstGeom prst="rect">
            <a:avLst/>
          </a:prstGeom>
          <a:noFill/>
          <a:ln w="9525">
            <a:solidFill>
              <a:schemeClr val="tx1"/>
            </a:solidFill>
            <a:miter lim="800000"/>
            <a:headEnd/>
            <a:tailEnd/>
          </a:ln>
        </p:spPr>
      </p:pic>
      <p:sp>
        <p:nvSpPr>
          <p:cNvPr id="3" name="Rectangle 2"/>
          <p:cNvSpPr txBox="1">
            <a:spLocks noChangeArrowheads="1"/>
          </p:cNvSpPr>
          <p:nvPr/>
        </p:nvSpPr>
        <p:spPr>
          <a:xfrm>
            <a:off x="458569" y="-211728"/>
            <a:ext cx="8289802" cy="11430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a:latin typeface="Souvenir Lt BT" pitchFamily="18" charset="0"/>
              </a:rPr>
              <a:t>Rangelands are </a:t>
            </a:r>
            <a:r>
              <a:rPr lang="en-US" sz="4000" b="1" i="1" dirty="0">
                <a:latin typeface="Souvenir Lt BT" pitchFamily="18" charset="0"/>
              </a:rPr>
              <a:t>Dynamic</a:t>
            </a:r>
            <a:r>
              <a:rPr lang="en-US" sz="4000" dirty="0">
                <a:latin typeface="Souvenir Lt BT" pitchFamily="18" charset="0"/>
              </a:rPr>
              <a:t>!</a:t>
            </a:r>
          </a:p>
        </p:txBody>
      </p:sp>
      <p:sp>
        <p:nvSpPr>
          <p:cNvPr id="4" name="Rectangle 11"/>
          <p:cNvSpPr>
            <a:spLocks noChangeArrowheads="1"/>
          </p:cNvSpPr>
          <p:nvPr/>
        </p:nvSpPr>
        <p:spPr bwMode="auto">
          <a:xfrm>
            <a:off x="6895071" y="716693"/>
            <a:ext cx="4997380" cy="5535826"/>
          </a:xfrm>
          <a:prstGeom prst="rect">
            <a:avLst/>
          </a:prstGeom>
          <a:noFill/>
          <a:ln w="9525">
            <a:noFill/>
            <a:miter lim="800000"/>
            <a:headEnd/>
            <a:tailEnd/>
          </a:ln>
        </p:spPr>
        <p:txBody>
          <a:bodyPr anchor="ctr"/>
          <a:lstStyle/>
          <a:p>
            <a:pPr eaLnBrk="1" hangingPunct="1"/>
            <a:r>
              <a:rPr lang="en-US" sz="3600" dirty="0">
                <a:latin typeface="Souvenir Lt BT" pitchFamily="18" charset="0"/>
              </a:rPr>
              <a:t>Dynamic patterns can be describe in state and transition models.</a:t>
            </a:r>
          </a:p>
          <a:p>
            <a:pPr eaLnBrk="1" hangingPunct="1"/>
            <a:endParaRPr lang="en-US" sz="3600" dirty="0">
              <a:latin typeface="Souvenir Lt BT" pitchFamily="18" charset="0"/>
            </a:endParaRPr>
          </a:p>
          <a:p>
            <a:pPr eaLnBrk="1" hangingPunct="1"/>
            <a:r>
              <a:rPr lang="en-US" sz="3600" dirty="0">
                <a:latin typeface="Souvenir Lt BT" pitchFamily="18" charset="0"/>
              </a:rPr>
              <a:t>How do we manage for transition?</a:t>
            </a:r>
          </a:p>
          <a:p>
            <a:pPr eaLnBrk="1" hangingPunct="1"/>
            <a:endParaRPr lang="en-US" sz="3600" b="1" dirty="0">
              <a:latin typeface="Souvenir Lt BT" pitchFamily="18" charset="0"/>
            </a:endParaRPr>
          </a:p>
          <a:p>
            <a:pPr eaLnBrk="1" hangingPunct="1"/>
            <a:r>
              <a:rPr lang="en-US" sz="3600" b="1" dirty="0">
                <a:latin typeface="Souvenir Lt BT" pitchFamily="18" charset="0"/>
              </a:rPr>
              <a:t>Adaptive Management!</a:t>
            </a:r>
          </a:p>
          <a:p>
            <a:pPr eaLnBrk="1" hangingPunct="1">
              <a:buFontTx/>
              <a:buChar char="•"/>
            </a:pPr>
            <a:endParaRPr lang="en-US" sz="3600" dirty="0">
              <a:latin typeface="Souvenir Lt BT" pitchFamily="18" charset="0"/>
            </a:endParaRPr>
          </a:p>
        </p:txBody>
      </p:sp>
      <p:pic>
        <p:nvPicPr>
          <p:cNvPr id="5" name="Picture 13" descr="Hells Canyon pictures 025"/>
          <p:cNvPicPr>
            <a:picLocks noChangeAspect="1" noChangeArrowheads="1"/>
          </p:cNvPicPr>
          <p:nvPr/>
        </p:nvPicPr>
        <p:blipFill>
          <a:blip r:embed="rId6" cstate="screen"/>
          <a:srcRect/>
          <a:stretch>
            <a:fillRect/>
          </a:stretch>
        </p:blipFill>
        <p:spPr bwMode="auto">
          <a:xfrm>
            <a:off x="1103926" y="4685157"/>
            <a:ext cx="2725461" cy="1722716"/>
          </a:xfrm>
          <a:prstGeom prst="rect">
            <a:avLst/>
          </a:prstGeom>
          <a:noFill/>
          <a:ln w="9525">
            <a:solidFill>
              <a:schemeClr val="tx1"/>
            </a:solidFill>
            <a:miter lim="800000"/>
            <a:headEnd/>
            <a:tailEnd/>
          </a:ln>
        </p:spPr>
      </p:pic>
      <p:pic>
        <p:nvPicPr>
          <p:cNvPr id="6" name="Picture 14" descr="Juniper_Woodlands(JP)"/>
          <p:cNvPicPr>
            <a:picLocks noChangeAspect="1" noChangeArrowheads="1"/>
          </p:cNvPicPr>
          <p:nvPr/>
        </p:nvPicPr>
        <p:blipFill>
          <a:blip r:embed="rId7" cstate="screen"/>
          <a:srcRect/>
          <a:stretch>
            <a:fillRect/>
          </a:stretch>
        </p:blipFill>
        <p:spPr bwMode="auto">
          <a:xfrm>
            <a:off x="1109396" y="1092760"/>
            <a:ext cx="2724912" cy="1831889"/>
          </a:xfrm>
          <a:prstGeom prst="rect">
            <a:avLst/>
          </a:prstGeom>
          <a:noFill/>
          <a:ln w="9525">
            <a:solidFill>
              <a:schemeClr val="tx1"/>
            </a:solidFill>
            <a:miter lim="800000"/>
            <a:headEnd/>
            <a:tailEnd/>
          </a:ln>
        </p:spPr>
      </p:pic>
      <p:pic>
        <p:nvPicPr>
          <p:cNvPr id="7" name="Picture 15" descr="Rangeland scene Bunting 2"/>
          <p:cNvPicPr>
            <a:picLocks noChangeAspect="1" noChangeArrowheads="1"/>
          </p:cNvPicPr>
          <p:nvPr/>
        </p:nvPicPr>
        <p:blipFill>
          <a:blip r:embed="rId8" cstate="screen"/>
          <a:srcRect/>
          <a:stretch>
            <a:fillRect/>
          </a:stretch>
        </p:blipFill>
        <p:spPr bwMode="auto">
          <a:xfrm>
            <a:off x="3927842" y="4685156"/>
            <a:ext cx="2577716" cy="1721559"/>
          </a:xfrm>
          <a:prstGeom prst="rect">
            <a:avLst/>
          </a:prstGeom>
          <a:noFill/>
          <a:ln w="9525">
            <a:solidFill>
              <a:schemeClr val="tx1"/>
            </a:solidFill>
            <a:miter lim="800000"/>
            <a:headEnd/>
            <a:tailEnd/>
          </a:ln>
        </p:spPr>
      </p:pic>
      <p:pic>
        <p:nvPicPr>
          <p:cNvPr id="8" name="Picture 17" descr="Saltdesert(JP)"/>
          <p:cNvPicPr>
            <a:picLocks noChangeAspect="1" noChangeArrowheads="1"/>
          </p:cNvPicPr>
          <p:nvPr/>
        </p:nvPicPr>
        <p:blipFill>
          <a:blip r:embed="rId9" cstate="screen"/>
          <a:srcRect/>
          <a:stretch>
            <a:fillRect/>
          </a:stretch>
        </p:blipFill>
        <p:spPr bwMode="auto">
          <a:xfrm>
            <a:off x="1103927" y="3013961"/>
            <a:ext cx="2725461" cy="1578309"/>
          </a:xfrm>
          <a:prstGeom prst="rect">
            <a:avLst/>
          </a:prstGeom>
          <a:noFill/>
          <a:ln w="9525">
            <a:solidFill>
              <a:schemeClr val="tx1"/>
            </a:solidFill>
            <a:miter lim="800000"/>
            <a:headEnd/>
            <a:tailEnd/>
          </a:ln>
        </p:spPr>
      </p:pic>
      <p:pic>
        <p:nvPicPr>
          <p:cNvPr id="9" name="Picture 18" descr="Mountain_Meadow(JP)"/>
          <p:cNvPicPr>
            <a:picLocks noChangeAspect="1" noChangeArrowheads="1"/>
          </p:cNvPicPr>
          <p:nvPr/>
        </p:nvPicPr>
        <p:blipFill>
          <a:blip r:embed="rId10" cstate="screen"/>
          <a:srcRect/>
          <a:stretch>
            <a:fillRect/>
          </a:stretch>
        </p:blipFill>
        <p:spPr bwMode="auto">
          <a:xfrm>
            <a:off x="3927842" y="1092761"/>
            <a:ext cx="2577716" cy="1851349"/>
          </a:xfrm>
          <a:prstGeom prst="rect">
            <a:avLst/>
          </a:prstGeom>
          <a:noFill/>
          <a:ln w="9525">
            <a:solidFill>
              <a:schemeClr val="tx1"/>
            </a:solidFill>
            <a:miter lim="800000"/>
            <a:headEnd/>
            <a:tailEnd/>
          </a:ln>
        </p:spPr>
      </p:pic>
      <p:pic>
        <p:nvPicPr>
          <p:cNvPr id="10" name="tmpEC95">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11588" end="129466.0113"/>
                </p14:media>
              </p:ext>
              <p:ext uri="{42D2F446-02D8-4167-A562-619A0277C38B}">
                <p15:isNarration xmlns:p15="http://schemas.microsoft.com/office/powerpoint/2012/main" val="1"/>
              </p:ext>
            </p:extLst>
          </p:nvPr>
        </p:nvPicPr>
        <p:blipFill>
          <a:blip r:embed="rId11"/>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3781007696"/>
      </p:ext>
    </p:extLst>
  </p:cSld>
  <p:clrMapOvr>
    <a:masterClrMapping/>
  </p:clrMapOvr>
  <mc:AlternateContent xmlns:mc="http://schemas.openxmlformats.org/markup-compatibility/2006" xmlns:p14="http://schemas.microsoft.com/office/powerpoint/2010/main">
    <mc:Choice Requires="p14">
      <p:transition spd="slow" p14:dur="2000" advTm="27221"/>
    </mc:Choice>
    <mc:Fallback xmlns="">
      <p:transition spd="slow" advTm="27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5778" y="20141"/>
            <a:ext cx="10960444" cy="1200329"/>
          </a:xfrm>
          <a:prstGeom prst="rect">
            <a:avLst/>
          </a:prstGeom>
          <a:noFill/>
        </p:spPr>
        <p:txBody>
          <a:bodyPr wrap="square" rtlCol="0">
            <a:spAutoFit/>
          </a:bodyPr>
          <a:lstStyle/>
          <a:p>
            <a:pPr algn="ctr"/>
            <a:r>
              <a:rPr lang="en-US" sz="3600" dirty="0"/>
              <a:t>MANAGING COMPLEX PROBLEMS </a:t>
            </a:r>
          </a:p>
          <a:p>
            <a:pPr algn="ctr"/>
            <a:r>
              <a:rPr lang="en-US" sz="3600" dirty="0"/>
              <a:t>IN RANGELAND ECOSYSTEMS</a:t>
            </a:r>
          </a:p>
        </p:txBody>
      </p:sp>
      <p:sp>
        <p:nvSpPr>
          <p:cNvPr id="7" name="TextBox 6"/>
          <p:cNvSpPr txBox="1"/>
          <p:nvPr/>
        </p:nvSpPr>
        <p:spPr>
          <a:xfrm>
            <a:off x="0" y="1039951"/>
            <a:ext cx="12192000" cy="369332"/>
          </a:xfrm>
          <a:prstGeom prst="rect">
            <a:avLst/>
          </a:prstGeom>
          <a:noFill/>
        </p:spPr>
        <p:txBody>
          <a:bodyPr wrap="square" rtlCol="0">
            <a:spAutoFit/>
          </a:bodyPr>
          <a:lstStyle/>
          <a:p>
            <a:pPr algn="ctr"/>
            <a:r>
              <a:rPr lang="en-US" i="1" dirty="0"/>
              <a:t>Chad Boyd and Tony </a:t>
            </a:r>
            <a:r>
              <a:rPr lang="en-US" i="1" dirty="0" err="1"/>
              <a:t>Svejcar</a:t>
            </a:r>
            <a:endParaRPr lang="en-US" i="1" dirty="0"/>
          </a:p>
        </p:txBody>
      </p:sp>
      <p:sp>
        <p:nvSpPr>
          <p:cNvPr id="8" name="TextBox 7"/>
          <p:cNvSpPr txBox="1"/>
          <p:nvPr/>
        </p:nvSpPr>
        <p:spPr>
          <a:xfrm>
            <a:off x="1267485" y="1611202"/>
            <a:ext cx="10022186" cy="1015663"/>
          </a:xfrm>
          <a:prstGeom prst="rect">
            <a:avLst/>
          </a:prstGeom>
          <a:noFill/>
        </p:spPr>
        <p:txBody>
          <a:bodyPr wrap="square" rtlCol="0">
            <a:spAutoFit/>
          </a:bodyPr>
          <a:lstStyle/>
          <a:p>
            <a:pPr algn="ctr"/>
            <a:r>
              <a:rPr lang="en-US" sz="2000" i="1" dirty="0"/>
              <a:t>…We argue instead for a management approach that embraces the complexities of important rangeland issues and a science-oriented framework that unites an understanding of process-based ecology with management opportunities in space and time…</a:t>
            </a:r>
          </a:p>
        </p:txBody>
      </p:sp>
      <p:sp>
        <p:nvSpPr>
          <p:cNvPr id="9" name="TextBox 8"/>
          <p:cNvSpPr txBox="1"/>
          <p:nvPr/>
        </p:nvSpPr>
        <p:spPr>
          <a:xfrm>
            <a:off x="1970638" y="2635918"/>
            <a:ext cx="9445782" cy="3323987"/>
          </a:xfrm>
          <a:prstGeom prst="rect">
            <a:avLst/>
          </a:prstGeom>
          <a:noFill/>
        </p:spPr>
        <p:txBody>
          <a:bodyPr wrap="square" rtlCol="0">
            <a:spAutoFit/>
          </a:bodyPr>
          <a:lstStyle/>
          <a:p>
            <a:r>
              <a:rPr lang="en-US" sz="3200" dirty="0"/>
              <a:t>Objectives:</a:t>
            </a:r>
          </a:p>
          <a:p>
            <a:endParaRPr lang="en-US" sz="1000" dirty="0"/>
          </a:p>
          <a:p>
            <a:pPr marL="342900" indent="-342900">
              <a:buAutoNum type="arabicPeriod"/>
            </a:pPr>
            <a:r>
              <a:rPr lang="en-US" sz="2400" dirty="0"/>
              <a:t>Differentiate simple &amp; complex problems</a:t>
            </a:r>
          </a:p>
          <a:p>
            <a:pPr marL="342900" indent="-342900">
              <a:buAutoNum type="arabicPeriod"/>
            </a:pPr>
            <a:r>
              <a:rPr lang="en-US" sz="2400" dirty="0"/>
              <a:t>Examine importance of  continual knowledge acquisition to addressing complex problems</a:t>
            </a:r>
          </a:p>
          <a:p>
            <a:pPr marL="342900" indent="-342900">
              <a:buAutoNum type="arabicPeriod"/>
            </a:pPr>
            <a:r>
              <a:rPr lang="en-US" sz="2400" dirty="0"/>
              <a:t>Discuss barriers to adaptive management of complex problems</a:t>
            </a:r>
          </a:p>
          <a:p>
            <a:pPr marL="342900" indent="-342900">
              <a:buAutoNum type="arabicPeriod"/>
            </a:pPr>
            <a:r>
              <a:rPr lang="en-US" sz="2400" dirty="0"/>
              <a:t>Propose alternative to traditional adaptive management involving stronger relationship between science and management across years and sites</a:t>
            </a:r>
          </a:p>
        </p:txBody>
      </p:sp>
      <p:sp>
        <p:nvSpPr>
          <p:cNvPr id="2" name="TextBox 1"/>
          <p:cNvSpPr txBox="1"/>
          <p:nvPr/>
        </p:nvSpPr>
        <p:spPr>
          <a:xfrm>
            <a:off x="5205743" y="6320538"/>
            <a:ext cx="6656057" cy="584775"/>
          </a:xfrm>
          <a:prstGeom prst="rect">
            <a:avLst/>
          </a:prstGeom>
          <a:noFill/>
        </p:spPr>
        <p:txBody>
          <a:bodyPr wrap="square" rtlCol="0">
            <a:spAutoFit/>
          </a:bodyPr>
          <a:lstStyle/>
          <a:p>
            <a:pPr algn="r"/>
            <a:r>
              <a:rPr lang="en-US" sz="1600" dirty="0">
                <a:solidFill>
                  <a:schemeClr val="bg1"/>
                </a:solidFill>
              </a:rPr>
              <a:t>Chad S. Boyd, Tony J. </a:t>
            </a:r>
            <a:r>
              <a:rPr lang="en-US" sz="1600" dirty="0" err="1">
                <a:solidFill>
                  <a:schemeClr val="bg1"/>
                </a:solidFill>
              </a:rPr>
              <a:t>Svejcar</a:t>
            </a:r>
            <a:r>
              <a:rPr lang="en-US" sz="1600" dirty="0">
                <a:solidFill>
                  <a:schemeClr val="bg1"/>
                </a:solidFill>
              </a:rPr>
              <a:t>. 2009. Managing Complex Problems in Rangeland Ecosystems. Rangeland </a:t>
            </a:r>
            <a:r>
              <a:rPr lang="en-US" sz="1600" dirty="0" err="1">
                <a:solidFill>
                  <a:schemeClr val="bg1"/>
                </a:solidFill>
              </a:rPr>
              <a:t>Ecol</a:t>
            </a:r>
            <a:r>
              <a:rPr lang="en-US" sz="1600" dirty="0">
                <a:solidFill>
                  <a:schemeClr val="bg1"/>
                </a:solidFill>
              </a:rPr>
              <a:t> Manage 62:491–499 </a:t>
            </a:r>
          </a:p>
        </p:txBody>
      </p:sp>
      <p:pic>
        <p:nvPicPr>
          <p:cNvPr id="5"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1.7734087845E6"/>
                </p14:media>
              </p:ext>
              <p:ext uri="{42D2F446-02D8-4167-A562-619A0277C38B}">
                <p15:isNarration xmlns:p15="http://schemas.microsoft.com/office/powerpoint/2012/main" val="1"/>
              </p:ext>
            </p:extLst>
          </p:nvPr>
        </p:nvPicPr>
        <p:blipFill>
          <a:blip r:embed="rId6"/>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981248552"/>
      </p:ext>
    </p:extLst>
  </p:cSld>
  <p:clrMapOvr>
    <a:masterClrMapping/>
  </p:clrMapOvr>
  <mc:AlternateContent xmlns:mc="http://schemas.openxmlformats.org/markup-compatibility/2006" xmlns:p14="http://schemas.microsoft.com/office/powerpoint/2010/main">
    <mc:Choice Requires="p14">
      <p:transition spd="slow" p14:dur="2000" advTm="55186"/>
    </mc:Choice>
    <mc:Fallback xmlns="">
      <p:transition spd="slow" advTm="55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44378" y="385119"/>
            <a:ext cx="10677062" cy="646331"/>
          </a:xfrm>
          <a:prstGeom prst="rect">
            <a:avLst/>
          </a:prstGeom>
        </p:spPr>
        <p:txBody>
          <a:bodyPr wrap="square">
            <a:spAutoFit/>
          </a:bodyPr>
          <a:lstStyle/>
          <a:p>
            <a:r>
              <a:rPr lang="en-US" sz="3600" dirty="0"/>
              <a:t>Objective 1: Differentiate simple and complex problems</a:t>
            </a:r>
          </a:p>
        </p:txBody>
      </p:sp>
      <p:sp>
        <p:nvSpPr>
          <p:cNvPr id="8" name="TextBox 7"/>
          <p:cNvSpPr txBox="1"/>
          <p:nvPr/>
        </p:nvSpPr>
        <p:spPr>
          <a:xfrm>
            <a:off x="1275785" y="1392461"/>
            <a:ext cx="2322576" cy="769441"/>
          </a:xfrm>
          <a:prstGeom prst="rect">
            <a:avLst/>
          </a:prstGeom>
          <a:noFill/>
        </p:spPr>
        <p:txBody>
          <a:bodyPr wrap="square" rtlCol="0">
            <a:spAutoFit/>
          </a:bodyPr>
          <a:lstStyle/>
          <a:p>
            <a:pPr algn="ctr"/>
            <a:r>
              <a:rPr lang="en-US" sz="4400" dirty="0">
                <a:solidFill>
                  <a:schemeClr val="accent2">
                    <a:lumMod val="50000"/>
                  </a:schemeClr>
                </a:solidFill>
              </a:rPr>
              <a:t>Simple</a:t>
            </a:r>
          </a:p>
        </p:txBody>
      </p:sp>
      <p:sp>
        <p:nvSpPr>
          <p:cNvPr id="9" name="TextBox 8"/>
          <p:cNvSpPr txBox="1"/>
          <p:nvPr/>
        </p:nvSpPr>
        <p:spPr>
          <a:xfrm>
            <a:off x="4044250" y="1416035"/>
            <a:ext cx="2322576" cy="769441"/>
          </a:xfrm>
          <a:prstGeom prst="rect">
            <a:avLst/>
          </a:prstGeom>
          <a:noFill/>
        </p:spPr>
        <p:txBody>
          <a:bodyPr wrap="square" rtlCol="0">
            <a:spAutoFit/>
          </a:bodyPr>
          <a:lstStyle/>
          <a:p>
            <a:pPr algn="ctr"/>
            <a:r>
              <a:rPr lang="en-US" sz="4400" dirty="0">
                <a:solidFill>
                  <a:schemeClr val="accent2">
                    <a:lumMod val="50000"/>
                  </a:schemeClr>
                </a:solidFill>
              </a:rPr>
              <a:t>Complex</a:t>
            </a:r>
          </a:p>
        </p:txBody>
      </p:sp>
      <p:pic>
        <p:nvPicPr>
          <p:cNvPr id="12" name="Picture 2" descr="Figure 1: Pollution can enter from point sources such as drainage pipes or more diffuse non-point sourc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1413" y="2123436"/>
            <a:ext cx="2191321" cy="33034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4" name="Picture 4" descr="different sources and locations of nonpoint pollu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7294" y="2123436"/>
            <a:ext cx="6707892" cy="30477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5205538" y="5369775"/>
            <a:ext cx="6096000" cy="276999"/>
          </a:xfrm>
          <a:prstGeom prst="rect">
            <a:avLst/>
          </a:prstGeom>
        </p:spPr>
        <p:txBody>
          <a:bodyPr>
            <a:spAutoFit/>
          </a:bodyPr>
          <a:lstStyle/>
          <a:p>
            <a:r>
              <a:rPr lang="en-US" sz="1200" dirty="0"/>
              <a:t>http://oceanservice.noaa.gov/education/tutorial_pollution/04nonpointsource.html</a:t>
            </a:r>
          </a:p>
        </p:txBody>
      </p:sp>
      <p:sp>
        <p:nvSpPr>
          <p:cNvPr id="17" name="TextBox 16"/>
          <p:cNvSpPr txBox="1"/>
          <p:nvPr/>
        </p:nvSpPr>
        <p:spPr>
          <a:xfrm>
            <a:off x="1341413" y="5394960"/>
            <a:ext cx="2191321" cy="400110"/>
          </a:xfrm>
          <a:prstGeom prst="rect">
            <a:avLst/>
          </a:prstGeom>
          <a:noFill/>
        </p:spPr>
        <p:txBody>
          <a:bodyPr wrap="square" rtlCol="0">
            <a:spAutoFit/>
          </a:bodyPr>
          <a:lstStyle/>
          <a:p>
            <a:pPr algn="ctr"/>
            <a:r>
              <a:rPr lang="en-US" sz="2000" b="1" dirty="0">
                <a:latin typeface="+mj-lt"/>
              </a:rPr>
              <a:t>Point Source</a:t>
            </a:r>
          </a:p>
        </p:txBody>
      </p:sp>
      <p:pic>
        <p:nvPicPr>
          <p:cNvPr id="3"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55186" end="1.6604477845E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mc:AlternateContent xmlns:mc="http://schemas.openxmlformats.org/markup-compatibility/2006" xmlns:p14="http://schemas.microsoft.com/office/powerpoint/2010/main" xmlns:iact="http://schemas.microsoft.com/office/powerpoint/2014/inkAction">
        <mc:Choice Requires="p14 iact">
          <p:contentPart p14:bwMode="auto" r:id="rId10">
            <p14:nvContentPartPr>
              <p14:cNvPr id="4" name="Ink 3"/>
              <p14:cNvContentPartPr/>
              <p14:nvPr>
                <p:custDataLst>
                  <p:tags r:id="rId4"/>
                </p:custDataLst>
                <p:extLst>
                  <p:ext uri="{42D2F446-02D8-4167-A562-619A0277C38B}">
                    <p15:isNarration xmlns:p15="http://schemas.microsoft.com/office/powerpoint/2012/main" val="1"/>
                  </p:ext>
                </p:extLst>
              </p14:nvPr>
            </p14:nvContentPartPr>
            <p14:xfrm>
              <a:off x="8895203" y="1792515"/>
              <a:ext cx="27542" cy="27535"/>
            </p14:xfrm>
          </p:contentPart>
        </mc:Choice>
        <mc:Fallback xmlns="">
          <p:pic>
            <p:nvPicPr>
              <p:cNvPr id="4" name="Ink 3"/>
              <p:cNvPicPr>
                <a:picLocks noGrp="1" noRot="1" noChangeAspect="1" noMove="1" noResize="1" noEditPoints="1" noAdjustHandles="1" noChangeArrowheads="1" noChangeShapeType="1"/>
              </p:cNvPicPr>
              <p:nvPr/>
            </p:nvPicPr>
            <p:blipFill>
              <a:blip r:embed="rId11"/>
              <a:stretch>
                <a:fillRect/>
              </a:stretch>
            </p:blipFill>
            <p:spPr>
              <a:xfrm>
                <a:off x="8885771" y="1783213"/>
                <a:ext cx="46406" cy="46140"/>
              </a:xfrm>
              <a:prstGeom prst="rect">
                <a:avLst/>
              </a:prstGeom>
            </p:spPr>
          </p:pic>
        </mc:Fallback>
      </mc:AlternateContent>
    </p:spTree>
    <p:extLst>
      <p:ext uri="{BB962C8B-B14F-4D97-AF65-F5344CB8AC3E}">
        <p14:creationId xmlns:p14="http://schemas.microsoft.com/office/powerpoint/2010/main" val="3040865445"/>
      </p:ext>
    </p:extLst>
  </p:cSld>
  <p:clrMapOvr>
    <a:masterClrMapping/>
  </p:clrMapOvr>
  <mc:AlternateContent xmlns:mc="http://schemas.openxmlformats.org/markup-compatibility/2006" xmlns:p14="http://schemas.microsoft.com/office/powerpoint/2010/main">
    <mc:Choice Requires="p14">
      <p:transition spd="slow" p14:dur="2000" advTm="112959"/>
    </mc:Choice>
    <mc:Fallback xmlns="">
      <p:transition spd="slow" advTm="112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md type="call" cmd="playFrom(0.0)">
                                      <p:cBhvr>
                                        <p:cTn id="9" dur="2" fill="hold"/>
                                        <p:tgtEl>
                                          <p:spTgt spid="4"/>
                                        </p:tgtEl>
                                      </p:cBhvr>
                                    </p:cmd>
                                  </p:childTnLst>
                                </p:cTn>
                              </p:par>
                              <p:par>
                                <p:cTn id="10" presetID="1"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3"/>
                </p:tgtEl>
              </p:cMediaNode>
            </p:video>
          </p:childTnLst>
        </p:cTn>
      </p:par>
    </p:tnLst>
    <p:bldLst>
      <p:bldP spid="15"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latin typeface="+mn-lt"/>
              </a:rPr>
              <a:t>Objective 1: Differentiate simple and complex problems</a:t>
            </a:r>
            <a:br>
              <a:rPr lang="en-US" sz="3600" dirty="0">
                <a:latin typeface="+mn-lt"/>
              </a:rPr>
            </a:br>
            <a:endParaRPr lang="en-US" sz="3600" dirty="0">
              <a:latin typeface="+mn-lt"/>
            </a:endParaRPr>
          </a:p>
        </p:txBody>
      </p:sp>
      <p:sp>
        <p:nvSpPr>
          <p:cNvPr id="3" name="Content Placeholder 2"/>
          <p:cNvSpPr>
            <a:spLocks noGrp="1"/>
          </p:cNvSpPr>
          <p:nvPr>
            <p:ph sz="half" idx="1"/>
          </p:nvPr>
        </p:nvSpPr>
        <p:spPr/>
        <p:txBody>
          <a:bodyPr>
            <a:normAutofit fontScale="92500"/>
          </a:bodyPr>
          <a:lstStyle/>
          <a:p>
            <a:r>
              <a:rPr lang="en-US" sz="2400" b="1" dirty="0"/>
              <a:t>Simple:</a:t>
            </a:r>
          </a:p>
          <a:p>
            <a:r>
              <a:rPr lang="en-US" sz="2400" dirty="0"/>
              <a:t>‘‘Simple’’ problems are those in which the input variables and relationships between those variables are basically constant.</a:t>
            </a:r>
          </a:p>
          <a:p>
            <a:r>
              <a:rPr lang="en-US" sz="2400" dirty="0"/>
              <a:t>Management actions usually have predictable outcomes for simple problems. </a:t>
            </a:r>
          </a:p>
          <a:p>
            <a:r>
              <a:rPr lang="en-US" sz="2400" b="1" dirty="0"/>
              <a:t>Simple solution - </a:t>
            </a:r>
          </a:p>
          <a:p>
            <a:r>
              <a:rPr lang="en-US" sz="2400" dirty="0"/>
              <a:t>Just take half, leave half…easy!</a:t>
            </a:r>
          </a:p>
        </p:txBody>
      </p:sp>
      <p:sp>
        <p:nvSpPr>
          <p:cNvPr id="4" name="Content Placeholder 3"/>
          <p:cNvSpPr>
            <a:spLocks noGrp="1"/>
          </p:cNvSpPr>
          <p:nvPr>
            <p:ph sz="half" idx="2"/>
          </p:nvPr>
        </p:nvSpPr>
        <p:spPr>
          <a:xfrm>
            <a:off x="6217919" y="1845735"/>
            <a:ext cx="5451997" cy="4023360"/>
          </a:xfrm>
        </p:spPr>
        <p:txBody>
          <a:bodyPr>
            <a:normAutofit fontScale="92500"/>
          </a:bodyPr>
          <a:lstStyle/>
          <a:p>
            <a:r>
              <a:rPr lang="en-US" sz="2400" b="1" dirty="0"/>
              <a:t>Complex:</a:t>
            </a:r>
          </a:p>
          <a:p>
            <a:r>
              <a:rPr lang="en-US" sz="2400" dirty="0"/>
              <a:t>Problems become “complex” when input variables are not constant and/or when the relationships between those variables are dynamic over space and time</a:t>
            </a:r>
          </a:p>
          <a:p>
            <a:r>
              <a:rPr lang="en-US" sz="2400" dirty="0"/>
              <a:t>Solutions to a complex problem vary over both time and space time.</a:t>
            </a:r>
          </a:p>
          <a:p>
            <a:r>
              <a:rPr lang="en-US" sz="2400" b="1" dirty="0"/>
              <a:t>Complex solution - </a:t>
            </a:r>
          </a:p>
          <a:p>
            <a:r>
              <a:rPr lang="en-US" sz="2400" dirty="0"/>
              <a:t>Process-based understanding of the biology of the underlying problem…wait what?</a:t>
            </a:r>
          </a:p>
        </p:txBody>
      </p:sp>
      <p:sp>
        <p:nvSpPr>
          <p:cNvPr id="5" name="TextBox 4"/>
          <p:cNvSpPr txBox="1"/>
          <p:nvPr/>
        </p:nvSpPr>
        <p:spPr>
          <a:xfrm>
            <a:off x="1188718" y="5777413"/>
            <a:ext cx="10058402" cy="400110"/>
          </a:xfrm>
          <a:prstGeom prst="rect">
            <a:avLst/>
          </a:prstGeom>
          <a:noFill/>
        </p:spPr>
        <p:txBody>
          <a:bodyPr wrap="square" rtlCol="0">
            <a:spAutoFit/>
          </a:bodyPr>
          <a:lstStyle/>
          <a:p>
            <a:pPr algn="ctr"/>
            <a:r>
              <a:rPr lang="en-US" sz="2000" b="1" dirty="0"/>
              <a:t>Simple problems can transform into complex problems as the scale of the problem increases  </a:t>
            </a:r>
          </a:p>
        </p:txBody>
      </p:sp>
      <p:pic>
        <p:nvPicPr>
          <p:cNvPr id="6" name="tmpD66F">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st="168147" end="1.5273117845E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mc:AlternateContent xmlns:mc="http://schemas.openxmlformats.org/markup-compatibility/2006" xmlns:p14="http://schemas.microsoft.com/office/powerpoint/2010/main" xmlns:iact="http://schemas.microsoft.com/office/powerpoint/2014/inkAction">
        <mc:Choice Requires="p14 iact">
          <p:contentPart p14:bwMode="auto" r:id="rId9">
            <p14:nvContentPartPr>
              <p14:cNvPr id="7" name="Ink 6"/>
              <p14:cNvContentPartPr/>
              <p14:nvPr>
                <p:custDataLst>
                  <p:tags r:id="rId5"/>
                </p:custDataLst>
                <p:extLst>
                  <p:ext uri="{42D2F446-02D8-4167-A562-619A0277C38B}">
                    <p15:isNarration xmlns:p15="http://schemas.microsoft.com/office/powerpoint/2012/main" val="1"/>
                  </p:ext>
                </p:extLst>
              </p14:nvPr>
            </p14:nvContentPartPr>
            <p14:xfrm>
              <a:off x="5920648" y="3385862"/>
              <a:ext cx="27542" cy="27535"/>
            </p14:xfrm>
          </p:contentPart>
        </mc:Choice>
        <mc:Fallback xmlns="">
          <p:pic>
            <p:nvPicPr>
              <p:cNvPr id="7" name="Ink 6"/>
              <p:cNvPicPr>
                <a:picLocks noGrp="1" noRot="1" noChangeAspect="1" noMove="1" noResize="1" noEditPoints="1" noAdjustHandles="1" noChangeArrowheads="1" noChangeShapeType="1"/>
              </p:cNvPicPr>
              <p:nvPr/>
            </p:nvPicPr>
            <p:blipFill>
              <a:blip r:embed="rId10"/>
              <a:stretch>
                <a:fillRect/>
              </a:stretch>
            </p:blipFill>
            <p:spPr>
              <a:xfrm>
                <a:off x="5911343" y="3376560"/>
                <a:ext cx="46151" cy="46140"/>
              </a:xfrm>
              <a:prstGeom prst="rect">
                <a:avLst/>
              </a:prstGeom>
            </p:spPr>
          </p:pic>
        </mc:Fallback>
      </mc:AlternateContent>
    </p:spTree>
    <p:custDataLst>
      <p:tags r:id="rId1"/>
    </p:custDataLst>
    <p:extLst>
      <p:ext uri="{BB962C8B-B14F-4D97-AF65-F5344CB8AC3E}">
        <p14:creationId xmlns:p14="http://schemas.microsoft.com/office/powerpoint/2010/main" val="2050416542"/>
      </p:ext>
    </p:extLst>
  </p:cSld>
  <p:clrMapOvr>
    <a:masterClrMapping/>
  </p:clrMapOvr>
  <mc:AlternateContent xmlns:mc="http://schemas.openxmlformats.org/markup-compatibility/2006" xmlns:p14="http://schemas.microsoft.com/office/powerpoint/2010/main">
    <mc:Choice Requires="p14">
      <p:transition spd="slow" p14:dur="2000" advTm="133136"/>
    </mc:Choice>
    <mc:Fallback xmlns="">
      <p:transition spd="slow" advTm="133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par>
                                <p:cTn id="7" presetID="59"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md type="call" cmd="playFrom(0.0)">
                                      <p:cBhvr>
                                        <p:cTn id="9" dur="2" fill="hold"/>
                                        <p:tgtEl>
                                          <p:spTgt spid="7"/>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819747"/>
            <a:ext cx="5575124" cy="4068989"/>
          </a:xfrm>
        </p:spPr>
        <p:txBody>
          <a:bodyPr/>
          <a:lstStyle/>
          <a:p>
            <a:r>
              <a:rPr lang="en-US" sz="2800" dirty="0"/>
              <a:t>1</a:t>
            </a:r>
            <a:r>
              <a:rPr lang="en-US" sz="2800" b="1" dirty="0"/>
              <a:t>. No single conservation entity can handle all aspects of the task</a:t>
            </a:r>
          </a:p>
          <a:p>
            <a:r>
              <a:rPr lang="en-US" sz="2800" dirty="0"/>
              <a:t>2. </a:t>
            </a:r>
            <a:r>
              <a:rPr lang="en-US" sz="2800" b="1" dirty="0"/>
              <a:t>Significant knowledge gaps exist, and will continue to exist, because of the complex nature of the problems</a:t>
            </a:r>
          </a:p>
          <a:p>
            <a:pPr algn="ctr"/>
            <a:r>
              <a:rPr lang="en-US" sz="2800" dirty="0"/>
              <a:t>How could we ever possibly minimize the effects of such brutality? </a:t>
            </a:r>
          </a:p>
          <a:p>
            <a:endParaRPr lang="en-US" dirty="0"/>
          </a:p>
          <a:p>
            <a:endParaRPr lang="en-US" dirty="0"/>
          </a:p>
        </p:txBody>
      </p:sp>
      <p:sp>
        <p:nvSpPr>
          <p:cNvPr id="5" name="Title 4"/>
          <p:cNvSpPr>
            <a:spLocks noGrp="1"/>
          </p:cNvSpPr>
          <p:nvPr>
            <p:ph type="title"/>
          </p:nvPr>
        </p:nvSpPr>
        <p:spPr>
          <a:xfrm>
            <a:off x="1097280" y="932460"/>
            <a:ext cx="10058400" cy="804900"/>
          </a:xfrm>
          <a:prstGeom prst="rect">
            <a:avLst/>
          </a:prstGeom>
        </p:spPr>
        <p:txBody>
          <a:bodyPr wrap="square">
            <a:spAutoFit/>
          </a:bodyPr>
          <a:lstStyle/>
          <a:p>
            <a:pPr marL="342900" indent="-342900"/>
            <a:r>
              <a:rPr lang="en-US" sz="5400" dirty="0">
                <a:latin typeface="+mn-lt"/>
              </a:rPr>
              <a:t>The Brutal Facts!</a:t>
            </a:r>
          </a:p>
        </p:txBody>
      </p:sp>
      <p:sp>
        <p:nvSpPr>
          <p:cNvPr id="8" name="TextBox 7"/>
          <p:cNvSpPr txBox="1"/>
          <p:nvPr/>
        </p:nvSpPr>
        <p:spPr>
          <a:xfrm>
            <a:off x="7223760" y="3320149"/>
            <a:ext cx="3931920" cy="1569660"/>
          </a:xfrm>
          <a:prstGeom prst="rect">
            <a:avLst/>
          </a:prstGeom>
          <a:noFill/>
        </p:spPr>
        <p:txBody>
          <a:bodyPr wrap="square" rtlCol="0">
            <a:spAutoFit/>
          </a:bodyPr>
          <a:lstStyle/>
          <a:p>
            <a:r>
              <a:rPr lang="en-US" sz="4800" dirty="0">
                <a:solidFill>
                  <a:srgbClr val="FF0000"/>
                </a:solidFill>
              </a:rPr>
              <a:t>Adaptive Management!</a:t>
            </a:r>
          </a:p>
        </p:txBody>
      </p:sp>
      <p:pic>
        <p:nvPicPr>
          <p:cNvPr id="2" name="tmpD66F">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st="301283" end="1.4675057845E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ustDataLst>
      <p:tags r:id="rId1"/>
    </p:custDataLst>
    <p:extLst>
      <p:ext uri="{BB962C8B-B14F-4D97-AF65-F5344CB8AC3E}">
        <p14:creationId xmlns:p14="http://schemas.microsoft.com/office/powerpoint/2010/main" val="906531579"/>
      </p:ext>
    </p:extLst>
  </p:cSld>
  <p:clrMapOvr>
    <a:masterClrMapping/>
  </p:clrMapOvr>
  <mc:AlternateContent xmlns:mc="http://schemas.openxmlformats.org/markup-compatibility/2006" xmlns:p14="http://schemas.microsoft.com/office/powerpoint/2010/main">
    <mc:Choice Requires="p14">
      <p:transition spd="slow" p14:dur="2000" advTm="59805"/>
    </mc:Choice>
    <mc:Fallback xmlns="">
      <p:transition spd="slow" advTm="59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43177" y="1845734"/>
            <a:ext cx="5639927" cy="4023360"/>
          </a:xfrm>
        </p:spPr>
        <p:txBody>
          <a:bodyPr/>
          <a:lstStyle/>
          <a:p>
            <a:pPr marL="0" indent="0">
              <a:buNone/>
            </a:pPr>
            <a:r>
              <a:rPr lang="en-US" b="1" dirty="0"/>
              <a:t>We have a problem!</a:t>
            </a:r>
          </a:p>
          <a:p>
            <a:pPr marL="457200" indent="-457200">
              <a:buFont typeface="+mj-lt"/>
              <a:buAutoNum type="arabicPeriod"/>
            </a:pPr>
            <a:r>
              <a:rPr lang="en-US" dirty="0"/>
              <a:t>Assess the problem, and develop management actions</a:t>
            </a:r>
          </a:p>
          <a:p>
            <a:pPr marL="457200" indent="-457200">
              <a:buFont typeface="+mj-lt"/>
              <a:buAutoNum type="arabicPeriod"/>
            </a:pPr>
            <a:r>
              <a:rPr lang="en-US" dirty="0"/>
              <a:t>Design management actions. How are we going to create change? How to monitor change? What will indicate success or failure? </a:t>
            </a:r>
          </a:p>
          <a:p>
            <a:pPr marL="457200" indent="-457200">
              <a:buFont typeface="+mj-lt"/>
              <a:buAutoNum type="arabicPeriod"/>
            </a:pPr>
            <a:r>
              <a:rPr lang="en-US" dirty="0"/>
              <a:t>Implement management actions.</a:t>
            </a:r>
          </a:p>
          <a:p>
            <a:pPr marL="457200" indent="-457200">
              <a:buFont typeface="+mj-lt"/>
              <a:buAutoNum type="arabicPeriod"/>
            </a:pPr>
            <a:r>
              <a:rPr lang="en-US" dirty="0"/>
              <a:t> Monitor, evaluate monitoring, learn, incorporate</a:t>
            </a:r>
          </a:p>
          <a:p>
            <a:pPr marL="457200" indent="-457200">
              <a:buFont typeface="+mj-lt"/>
              <a:buAutoNum type="arabicPeriod"/>
            </a:pPr>
            <a:r>
              <a:rPr lang="en-US" dirty="0"/>
              <a:t>Develop management actions…</a:t>
            </a:r>
          </a:p>
          <a:p>
            <a:pPr marL="457200" indent="-457200">
              <a:buFont typeface="+mj-lt"/>
              <a:buAutoNum type="arabicPeriod"/>
            </a:pPr>
            <a:endParaRPr lang="en-US" dirty="0"/>
          </a:p>
          <a:p>
            <a:pPr marL="457200" indent="-457200">
              <a:buFont typeface="+mj-lt"/>
              <a:buAutoNum type="arabicPeriod"/>
            </a:pPr>
            <a:endParaRPr lang="en-US" dirty="0"/>
          </a:p>
        </p:txBody>
      </p:sp>
      <p:pic>
        <p:nvPicPr>
          <p:cNvPr id="6" name="Content Placeholder 5"/>
          <p:cNvPicPr>
            <a:picLocks noGrp="1" noChangeAspect="1"/>
          </p:cNvPicPr>
          <p:nvPr>
            <p:ph sz="half" idx="2"/>
          </p:nvPr>
        </p:nvPicPr>
        <p:blipFill>
          <a:blip r:embed="rId7"/>
          <a:stretch>
            <a:fillRect/>
          </a:stretch>
        </p:blipFill>
        <p:spPr>
          <a:xfrm>
            <a:off x="6283104" y="1954108"/>
            <a:ext cx="5692996" cy="4023360"/>
          </a:xfrm>
          <a:prstGeom prst="rect">
            <a:avLst/>
          </a:prstGeom>
        </p:spPr>
      </p:pic>
      <p:sp>
        <p:nvSpPr>
          <p:cNvPr id="7" name="Title 4"/>
          <p:cNvSpPr>
            <a:spLocks noGrp="1"/>
          </p:cNvSpPr>
          <p:nvPr>
            <p:ph type="title"/>
          </p:nvPr>
        </p:nvSpPr>
        <p:spPr>
          <a:xfrm>
            <a:off x="1097280" y="546265"/>
            <a:ext cx="10058400" cy="1191095"/>
          </a:xfrm>
          <a:prstGeom prst="rect">
            <a:avLst/>
          </a:prstGeom>
        </p:spPr>
        <p:txBody>
          <a:bodyPr wrap="square">
            <a:spAutoFit/>
          </a:bodyPr>
          <a:lstStyle/>
          <a:p>
            <a:pPr marL="342900" indent="-342900"/>
            <a:r>
              <a:rPr lang="en-US" sz="2800" dirty="0">
                <a:latin typeface="+mn-lt"/>
              </a:rPr>
              <a:t>Objective 2: Examine the importance of evolutionary (i.e. continual) knowledge acquisition in addressing complex problems.  </a:t>
            </a:r>
          </a:p>
          <a:p>
            <a:pPr marL="342900" indent="-342900"/>
            <a:endParaRPr lang="en-US" sz="2800" dirty="0">
              <a:latin typeface="+mn-lt"/>
            </a:endParaRPr>
          </a:p>
        </p:txBody>
      </p:sp>
      <p:pic>
        <p:nvPicPr>
          <p:cNvPr id="2"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361089" end="1.3308417845E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mc:AlternateContent xmlns:mc="http://schemas.openxmlformats.org/markup-compatibility/2006" xmlns:p14="http://schemas.microsoft.com/office/powerpoint/2010/main" xmlns:iact="http://schemas.microsoft.com/office/powerpoint/2014/inkAction">
        <mc:Choice Requires="p14 iact">
          <p:contentPart p14:bwMode="auto" r:id="rId9">
            <p14:nvContentPartPr>
              <p14:cNvPr id="4" name="Ink 3"/>
              <p14:cNvContentPartPr/>
              <p14:nvPr>
                <p:custDataLst>
                  <p:tags r:id="rId4"/>
                </p:custDataLst>
                <p:extLst>
                  <p:ext uri="{42D2F446-02D8-4167-A562-619A0277C38B}">
                    <p15:isNarration xmlns:p15="http://schemas.microsoft.com/office/powerpoint/2012/main" val="1"/>
                  </p:ext>
                </p:extLst>
              </p14:nvPr>
            </p14:nvContentPartPr>
            <p14:xfrm>
              <a:off x="7110470" y="2651601"/>
              <a:ext cx="27542" cy="27535"/>
            </p14:xfrm>
          </p:contentPart>
        </mc:Choice>
        <mc:Fallback xmlns="">
          <p:pic>
            <p:nvPicPr>
              <p:cNvPr id="4" name="Ink 3"/>
              <p:cNvPicPr>
                <a:picLocks noGrp="1" noRot="1" noChangeAspect="1" noMove="1" noResize="1" noEditPoints="1" noAdjustHandles="1" noChangeArrowheads="1" noChangeShapeType="1"/>
              </p:cNvPicPr>
              <p:nvPr/>
            </p:nvPicPr>
            <p:blipFill>
              <a:blip r:embed="rId10"/>
              <a:stretch>
                <a:fillRect/>
              </a:stretch>
            </p:blipFill>
            <p:spPr>
              <a:xfrm>
                <a:off x="7101165" y="2642171"/>
                <a:ext cx="46151" cy="46395"/>
              </a:xfrm>
              <a:prstGeom prst="rect">
                <a:avLst/>
              </a:prstGeom>
            </p:spPr>
          </p:pic>
        </mc:Fallback>
      </mc:AlternateContent>
    </p:spTree>
    <p:extLst>
      <p:ext uri="{BB962C8B-B14F-4D97-AF65-F5344CB8AC3E}">
        <p14:creationId xmlns:p14="http://schemas.microsoft.com/office/powerpoint/2010/main" val="2290807166"/>
      </p:ext>
    </p:extLst>
  </p:cSld>
  <p:clrMapOvr>
    <a:masterClrMapping/>
  </p:clrMapOvr>
  <mc:AlternateContent xmlns:mc="http://schemas.openxmlformats.org/markup-compatibility/2006" xmlns:p14="http://schemas.microsoft.com/office/powerpoint/2010/main">
    <mc:Choice Requires="p14">
      <p:transition spd="slow" p14:dur="2000" advTm="136664"/>
    </mc:Choice>
    <mc:Fallback xmlns="">
      <p:transition spd="slow" advTm="136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par>
                                <p:cTn id="7" presetID="5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md type="call" cmd="playFrom(0.0)">
                                      <p:cBhvr>
                                        <p:cTn id="9"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7"/>
          <a:stretch>
            <a:fillRect/>
          </a:stretch>
        </p:blipFill>
        <p:spPr>
          <a:xfrm>
            <a:off x="694440" y="1512850"/>
            <a:ext cx="7172115" cy="4802091"/>
          </a:xfrm>
          <a:prstGeom prst="rect">
            <a:avLst/>
          </a:prstGeom>
        </p:spPr>
      </p:pic>
      <p:sp>
        <p:nvSpPr>
          <p:cNvPr id="6" name="Title 4"/>
          <p:cNvSpPr>
            <a:spLocks noGrp="1"/>
          </p:cNvSpPr>
          <p:nvPr>
            <p:ph type="title"/>
          </p:nvPr>
        </p:nvSpPr>
        <p:spPr>
          <a:xfrm>
            <a:off x="1097280" y="543059"/>
            <a:ext cx="10058400" cy="1194301"/>
          </a:xfrm>
          <a:prstGeom prst="rect">
            <a:avLst/>
          </a:prstGeom>
        </p:spPr>
        <p:txBody>
          <a:bodyPr wrap="square">
            <a:spAutoFit/>
          </a:bodyPr>
          <a:lstStyle/>
          <a:p>
            <a:pPr marL="342900" indent="-342900"/>
            <a:r>
              <a:rPr lang="en-US" sz="2800" dirty="0">
                <a:latin typeface="+mn-lt"/>
              </a:rPr>
              <a:t>Objective 2: Examine the importance of evolutionary (i.e. continual) knowledge acquisition in addressing complex problems.  </a:t>
            </a:r>
          </a:p>
          <a:p>
            <a:pPr marL="342900" indent="-342900"/>
            <a:endParaRPr lang="en-US" sz="2800" dirty="0">
              <a:latin typeface="+mn-lt"/>
            </a:endParaRPr>
          </a:p>
        </p:txBody>
      </p:sp>
      <p:sp>
        <p:nvSpPr>
          <p:cNvPr id="7" name="TextBox 6"/>
          <p:cNvSpPr txBox="1"/>
          <p:nvPr/>
        </p:nvSpPr>
        <p:spPr>
          <a:xfrm>
            <a:off x="1097280" y="5815557"/>
            <a:ext cx="1499616" cy="369332"/>
          </a:xfrm>
          <a:prstGeom prst="rect">
            <a:avLst/>
          </a:prstGeom>
          <a:noFill/>
        </p:spPr>
        <p:txBody>
          <a:bodyPr wrap="square" rtlCol="0">
            <a:spAutoFit/>
          </a:bodyPr>
          <a:lstStyle/>
          <a:p>
            <a:r>
              <a:rPr lang="en-US" dirty="0"/>
              <a:t>www.nps.gov</a:t>
            </a:r>
          </a:p>
        </p:txBody>
      </p:sp>
      <p:sp>
        <p:nvSpPr>
          <p:cNvPr id="8" name="TextBox 7"/>
          <p:cNvSpPr txBox="1"/>
          <p:nvPr/>
        </p:nvSpPr>
        <p:spPr>
          <a:xfrm>
            <a:off x="8138160" y="2650203"/>
            <a:ext cx="3566160" cy="2677656"/>
          </a:xfrm>
          <a:prstGeom prst="rect">
            <a:avLst/>
          </a:prstGeom>
          <a:noFill/>
        </p:spPr>
        <p:txBody>
          <a:bodyPr wrap="square" rtlCol="0">
            <a:spAutoFit/>
          </a:bodyPr>
          <a:lstStyle/>
          <a:p>
            <a:r>
              <a:rPr lang="en-US" sz="2400" dirty="0"/>
              <a:t>Adaptive management is essentially a feedback loop which supplies us with either positive or negative feedback in which to alter our management objectives with</a:t>
            </a:r>
          </a:p>
        </p:txBody>
      </p:sp>
      <p:pic>
        <p:nvPicPr>
          <p:cNvPr id="2"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497753" end="1.2825877845E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mc:AlternateContent xmlns:mc="http://schemas.openxmlformats.org/markup-compatibility/2006" xmlns:p14="http://schemas.microsoft.com/office/powerpoint/2010/main" xmlns:iact="http://schemas.microsoft.com/office/powerpoint/2014/inkAction">
        <mc:Choice Requires="p14 iact">
          <p:contentPart p14:bwMode="auto" r:id="rId9">
            <p14:nvContentPartPr>
              <p14:cNvPr id="3" name="Ink 2"/>
              <p14:cNvContentPartPr/>
              <p14:nvPr>
                <p:custDataLst>
                  <p:tags r:id="rId4"/>
                </p:custDataLst>
                <p:extLst>
                  <p:ext uri="{42D2F446-02D8-4167-A562-619A0277C38B}">
                    <p15:isNarration xmlns:p15="http://schemas.microsoft.com/office/powerpoint/2012/main" val="1"/>
                  </p:ext>
                </p:extLst>
              </p14:nvPr>
            </p14:nvContentPartPr>
            <p14:xfrm>
              <a:off x="5068677" y="4325717"/>
              <a:ext cx="27542" cy="27534"/>
            </p14:xfrm>
          </p:contentPart>
        </mc:Choice>
        <mc:Fallback xmlns="">
          <p:pic>
            <p:nvPicPr>
              <p:cNvPr id="3" name="Ink 2"/>
              <p:cNvPicPr>
                <a:picLocks noGrp="1" noRot="1" noChangeAspect="1" noMove="1" noResize="1" noEditPoints="1" noAdjustHandles="1" noChangeArrowheads="1" noChangeShapeType="1"/>
              </p:cNvPicPr>
              <p:nvPr/>
            </p:nvPicPr>
            <p:blipFill>
              <a:blip r:embed="rId10"/>
              <a:stretch>
                <a:fillRect/>
              </a:stretch>
            </p:blipFill>
            <p:spPr>
              <a:xfrm>
                <a:off x="5059245" y="4316288"/>
                <a:ext cx="46406" cy="46393"/>
              </a:xfrm>
              <a:prstGeom prst="rect">
                <a:avLst/>
              </a:prstGeom>
            </p:spPr>
          </p:pic>
        </mc:Fallback>
      </mc:AlternateContent>
    </p:spTree>
    <p:extLst>
      <p:ext uri="{BB962C8B-B14F-4D97-AF65-F5344CB8AC3E}">
        <p14:creationId xmlns:p14="http://schemas.microsoft.com/office/powerpoint/2010/main" val="1552944727"/>
      </p:ext>
    </p:extLst>
  </p:cSld>
  <p:clrMapOvr>
    <a:masterClrMapping/>
  </p:clrMapOvr>
  <mc:AlternateContent xmlns:mc="http://schemas.openxmlformats.org/markup-compatibility/2006" xmlns:p14="http://schemas.microsoft.com/office/powerpoint/2010/main">
    <mc:Choice Requires="p14">
      <p:transition spd="slow" p14:dur="2000" advTm="48254"/>
    </mc:Choice>
    <mc:Fallback xmlns="">
      <p:transition spd="slow" advTm="48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par>
                                <p:cTn id="7" presetID="5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md type="call" cmd="playFrom(0.0)">
                                      <p:cBhvr>
                                        <p:cTn id="9" dur="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2594" y="422191"/>
            <a:ext cx="10263357" cy="800219"/>
          </a:xfrm>
          <a:prstGeom prst="rect">
            <a:avLst/>
          </a:prstGeom>
        </p:spPr>
        <p:txBody>
          <a:bodyPr wrap="square">
            <a:spAutoFit/>
          </a:bodyPr>
          <a:lstStyle/>
          <a:p>
            <a:pPr marL="342900" indent="-342900"/>
            <a:r>
              <a:rPr lang="en-US" sz="2800" dirty="0"/>
              <a:t>Objective 3: Barriers to adaptive management of complex problems</a:t>
            </a:r>
          </a:p>
          <a:p>
            <a:pPr marL="342900" indent="-342900">
              <a:buAutoNum type="arabicPeriod"/>
            </a:pPr>
            <a:endParaRPr lang="en-US" dirty="0"/>
          </a:p>
        </p:txBody>
      </p:sp>
      <p:pic>
        <p:nvPicPr>
          <p:cNvPr id="2" name="Picture 1"/>
          <p:cNvPicPr>
            <a:picLocks noChangeAspect="1"/>
          </p:cNvPicPr>
          <p:nvPr/>
        </p:nvPicPr>
        <p:blipFill>
          <a:blip r:embed="rId7"/>
          <a:stretch>
            <a:fillRect/>
          </a:stretch>
        </p:blipFill>
        <p:spPr>
          <a:xfrm>
            <a:off x="4465319" y="1222410"/>
            <a:ext cx="6580632" cy="4700451"/>
          </a:xfrm>
          <a:prstGeom prst="rect">
            <a:avLst/>
          </a:prstGeom>
        </p:spPr>
      </p:pic>
      <p:sp>
        <p:nvSpPr>
          <p:cNvPr id="3" name="TextBox 2"/>
          <p:cNvSpPr txBox="1"/>
          <p:nvPr/>
        </p:nvSpPr>
        <p:spPr>
          <a:xfrm>
            <a:off x="782592" y="1222410"/>
            <a:ext cx="3682725" cy="4955203"/>
          </a:xfrm>
          <a:prstGeom prst="rect">
            <a:avLst/>
          </a:prstGeom>
          <a:noFill/>
        </p:spPr>
        <p:txBody>
          <a:bodyPr wrap="square" rtlCol="0">
            <a:spAutoFit/>
          </a:bodyPr>
          <a:lstStyle/>
          <a:p>
            <a:r>
              <a:rPr lang="en-US" sz="2400" dirty="0"/>
              <a:t>What are some barriers to management we might imagine when managing for something like greater sage-grouse habitat?</a:t>
            </a:r>
          </a:p>
          <a:p>
            <a:endParaRPr lang="en-US" sz="2400" dirty="0"/>
          </a:p>
          <a:p>
            <a:r>
              <a:rPr lang="en-US" sz="2400" dirty="0"/>
              <a:t>What about re-vegging large-scale wild fires like the Soda Fire?</a:t>
            </a:r>
          </a:p>
          <a:p>
            <a:endParaRPr lang="en-US" sz="2400" dirty="0"/>
          </a:p>
          <a:p>
            <a:r>
              <a:rPr lang="en-US" sz="2400" dirty="0"/>
              <a:t>Selkirk Caribou? Buffalo? Grizzly bears?</a:t>
            </a:r>
          </a:p>
          <a:p>
            <a:endParaRPr lang="en-US" sz="2800" dirty="0"/>
          </a:p>
        </p:txBody>
      </p:sp>
      <p:pic>
        <p:nvPicPr>
          <p:cNvPr id="4"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546007" end="1.0490477845E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mc:AlternateContent xmlns:mc="http://schemas.openxmlformats.org/markup-compatibility/2006" xmlns:p14="http://schemas.microsoft.com/office/powerpoint/2010/main" xmlns:iact="http://schemas.microsoft.com/office/powerpoint/2014/inkAction">
        <mc:Choice Requires="p14 iact">
          <p:contentPart p14:bwMode="auto" r:id="rId9">
            <p14:nvContentPartPr>
              <p14:cNvPr id="5" name="Ink 4"/>
              <p14:cNvContentPartPr/>
              <p14:nvPr>
                <p:custDataLst>
                  <p:tags r:id="rId4"/>
                </p:custDataLst>
                <p:extLst>
                  <p:ext uri="{42D2F446-02D8-4167-A562-619A0277C38B}">
                    <p15:isNarration xmlns:p15="http://schemas.microsoft.com/office/powerpoint/2012/main" val="1"/>
                  </p:ext>
                </p:extLst>
              </p14:nvPr>
            </p14:nvContentPartPr>
            <p14:xfrm>
              <a:off x="4863029" y="3775021"/>
              <a:ext cx="27542" cy="27534"/>
            </p14:xfrm>
          </p:contentPart>
        </mc:Choice>
        <mc:Fallback xmlns="">
          <p:pic>
            <p:nvPicPr>
              <p:cNvPr id="5" name="Ink 4"/>
              <p:cNvPicPr>
                <a:picLocks noGrp="1" noRot="1" noChangeAspect="1" noMove="1" noResize="1" noEditPoints="1" noAdjustHandles="1" noChangeArrowheads="1" noChangeShapeType="1"/>
              </p:cNvPicPr>
              <p:nvPr/>
            </p:nvPicPr>
            <p:blipFill>
              <a:blip r:embed="rId10"/>
              <a:stretch>
                <a:fillRect/>
              </a:stretch>
            </p:blipFill>
            <p:spPr>
              <a:xfrm>
                <a:off x="4853724" y="3765719"/>
                <a:ext cx="46151" cy="46138"/>
              </a:xfrm>
              <a:prstGeom prst="rect">
                <a:avLst/>
              </a:prstGeom>
            </p:spPr>
          </p:pic>
        </mc:Fallback>
      </mc:AlternateContent>
    </p:spTree>
    <p:extLst>
      <p:ext uri="{BB962C8B-B14F-4D97-AF65-F5344CB8AC3E}">
        <p14:creationId xmlns:p14="http://schemas.microsoft.com/office/powerpoint/2010/main" val="4037651425"/>
      </p:ext>
    </p:extLst>
  </p:cSld>
  <p:clrMapOvr>
    <a:masterClrMapping/>
  </p:clrMapOvr>
  <mc:AlternateContent xmlns:mc="http://schemas.openxmlformats.org/markup-compatibility/2006" xmlns:p14="http://schemas.microsoft.com/office/powerpoint/2010/main">
    <mc:Choice Requires="p14">
      <p:transition spd="slow" p14:dur="2000" advTm="233539"/>
    </mc:Choice>
    <mc:Fallback xmlns="">
      <p:transition spd="slow" advTm="233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md type="call" cmd="playFrom(0.0)">
                                      <p:cBhvr>
                                        <p:cTn id="9"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78" y="1845734"/>
            <a:ext cx="4937760" cy="4408762"/>
          </a:xfrm>
        </p:spPr>
        <p:txBody>
          <a:bodyPr>
            <a:normAutofit/>
          </a:bodyPr>
          <a:lstStyle/>
          <a:p>
            <a:r>
              <a:rPr lang="en-US" b="1" dirty="0"/>
              <a:t>Programmatic success vs. biological success</a:t>
            </a:r>
          </a:p>
          <a:p>
            <a:pPr lvl="1">
              <a:buFont typeface="Arial" panose="020B0604020202020204" pitchFamily="34" charset="0"/>
              <a:buChar char="•"/>
            </a:pPr>
            <a:r>
              <a:rPr lang="en-US" sz="2000" dirty="0"/>
              <a:t>Compartmentalization of various agency functions into discrete programs</a:t>
            </a:r>
          </a:p>
          <a:p>
            <a:pPr lvl="1">
              <a:buFont typeface="Arial" panose="020B0604020202020204" pitchFamily="34" charset="0"/>
              <a:buChar char="•"/>
            </a:pPr>
            <a:r>
              <a:rPr lang="en-US" sz="2000" dirty="0"/>
              <a:t>Reliance on point-in-time knowledge, which in turn, leads to dangerous overgeneralizations and continuance of marginally effective management practices.</a:t>
            </a:r>
            <a:endParaRPr lang="en-US" sz="2000" b="1" dirty="0"/>
          </a:p>
          <a:p>
            <a:pPr marL="201168" lvl="1" indent="0">
              <a:buNone/>
            </a:pPr>
            <a:r>
              <a:rPr lang="en-US" sz="2000" b="1" dirty="0"/>
              <a:t>Conservation Partner Ecosystems</a:t>
            </a:r>
          </a:p>
          <a:p>
            <a:pPr lvl="1">
              <a:buFont typeface="Arial" panose="020B0604020202020204" pitchFamily="34" charset="0"/>
              <a:buChar char="•"/>
            </a:pPr>
            <a:r>
              <a:rPr lang="en-US" sz="2000" u="sng" dirty="0"/>
              <a:t>Complex problems require cooperation among a diverse set of stakeholders</a:t>
            </a:r>
          </a:p>
        </p:txBody>
      </p:sp>
      <p:sp>
        <p:nvSpPr>
          <p:cNvPr id="4" name="Content Placeholder 3"/>
          <p:cNvSpPr>
            <a:spLocks noGrp="1"/>
          </p:cNvSpPr>
          <p:nvPr>
            <p:ph sz="half" idx="2"/>
          </p:nvPr>
        </p:nvSpPr>
        <p:spPr>
          <a:xfrm>
            <a:off x="6217920" y="1845734"/>
            <a:ext cx="4937760" cy="4408761"/>
          </a:xfrm>
        </p:spPr>
        <p:txBody>
          <a:bodyPr>
            <a:normAutofit/>
          </a:bodyPr>
          <a:lstStyle/>
          <a:p>
            <a:r>
              <a:rPr lang="en-US" sz="2400" b="1" dirty="0"/>
              <a:t>Ecological Frameworks</a:t>
            </a:r>
          </a:p>
          <a:p>
            <a:pPr lvl="1">
              <a:buFont typeface="Arial" panose="020B0604020202020204" pitchFamily="34" charset="0"/>
              <a:buChar char="•"/>
            </a:pPr>
            <a:r>
              <a:rPr lang="en-US" sz="2000" dirty="0"/>
              <a:t>Theory/practice gap</a:t>
            </a:r>
          </a:p>
          <a:p>
            <a:pPr lvl="1">
              <a:buFont typeface="Arial" panose="020B0604020202020204" pitchFamily="34" charset="0"/>
              <a:buChar char="•"/>
            </a:pPr>
            <a:r>
              <a:rPr lang="en-US" sz="2000" dirty="0"/>
              <a:t>The problem-solving focus of applied research has led to a plethora of published papers along the lines of treatment ‘‘x’’ effects on ecological property ‘‘y’’ within ecosystem system ‘‘z’’</a:t>
            </a:r>
          </a:p>
          <a:p>
            <a:pPr marL="201168" lvl="1" indent="0">
              <a:buNone/>
            </a:pPr>
            <a:r>
              <a:rPr lang="en-US" sz="2000" b="1" dirty="0"/>
              <a:t>Rangeland Management in Space and Time</a:t>
            </a:r>
          </a:p>
          <a:p>
            <a:pPr lvl="1">
              <a:buFont typeface="Arial" panose="020B0604020202020204" pitchFamily="34" charset="0"/>
              <a:buChar char="•"/>
            </a:pPr>
            <a:r>
              <a:rPr lang="en-US" sz="2000" dirty="0"/>
              <a:t>These rangeland systems are so dynamic. Even with a thorough understanding of the ecological processes at work some years will still be harder than others</a:t>
            </a:r>
          </a:p>
          <a:p>
            <a:pPr lvl="1">
              <a:buFont typeface="Arial" panose="020B0604020202020204" pitchFamily="34" charset="0"/>
              <a:buChar char="•"/>
            </a:pPr>
            <a:endParaRPr lang="en-US" sz="2000" b="1" dirty="0"/>
          </a:p>
          <a:p>
            <a:pPr lvl="1">
              <a:buFont typeface="Arial" panose="020B0604020202020204" pitchFamily="34" charset="0"/>
              <a:buChar char="•"/>
            </a:pPr>
            <a:endParaRPr lang="en-US" sz="2000" dirty="0"/>
          </a:p>
          <a:p>
            <a:pPr marL="0" indent="0">
              <a:buNone/>
            </a:pPr>
            <a:endParaRPr lang="en-US" sz="2400" dirty="0"/>
          </a:p>
        </p:txBody>
      </p:sp>
      <p:sp>
        <p:nvSpPr>
          <p:cNvPr id="5" name="Title 4"/>
          <p:cNvSpPr>
            <a:spLocks noGrp="1"/>
          </p:cNvSpPr>
          <p:nvPr>
            <p:ph type="title"/>
          </p:nvPr>
        </p:nvSpPr>
        <p:spPr>
          <a:prstGeom prst="rect">
            <a:avLst/>
          </a:prstGeom>
        </p:spPr>
        <p:txBody>
          <a:bodyPr wrap="square">
            <a:spAutoFit/>
          </a:bodyPr>
          <a:lstStyle/>
          <a:p>
            <a:pPr marL="342900" indent="-342900"/>
            <a:r>
              <a:rPr lang="en-US" sz="2800" dirty="0"/>
              <a:t>Objective 3: Barriers to adaptive management of complex problems</a:t>
            </a:r>
          </a:p>
          <a:p>
            <a:pPr marL="342900" indent="-342900">
              <a:buAutoNum type="arabicPeriod"/>
            </a:pPr>
            <a:endParaRPr lang="en-US" dirty="0"/>
          </a:p>
        </p:txBody>
      </p:sp>
      <p:pic>
        <p:nvPicPr>
          <p:cNvPr id="2"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779547" end="369883.7845"/>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mc:AlternateContent xmlns:mc="http://schemas.openxmlformats.org/markup-compatibility/2006" xmlns:p14="http://schemas.microsoft.com/office/powerpoint/2010/main" xmlns:iact="http://schemas.microsoft.com/office/powerpoint/2014/inkAction">
        <mc:Choice Requires="p14 iact">
          <p:contentPart p14:bwMode="auto" r:id="rId8">
            <p14:nvContentPartPr>
              <p14:cNvPr id="6" name="Ink 5"/>
              <p14:cNvContentPartPr/>
              <p14:nvPr>
                <p:custDataLst>
                  <p:tags r:id="rId4"/>
                </p:custDataLst>
                <p:extLst>
                  <p:ext uri="{42D2F446-02D8-4167-A562-619A0277C38B}">
                    <p15:isNarration xmlns:p15="http://schemas.microsoft.com/office/powerpoint/2012/main" val="1"/>
                  </p:ext>
                </p:extLst>
              </p14:nvPr>
            </p14:nvContentPartPr>
            <p14:xfrm>
              <a:off x="8763000" y="3510687"/>
              <a:ext cx="27543" cy="27535"/>
            </p14:xfrm>
          </p:contentPart>
        </mc:Choice>
        <mc:Fallback xmlns="">
          <p:pic>
            <p:nvPicPr>
              <p:cNvPr id="6" name="Ink 5"/>
              <p:cNvPicPr>
                <a:picLocks noGrp="1" noRot="1" noChangeAspect="1" noMove="1" noResize="1" noEditPoints="1" noAdjustHandles="1" noChangeArrowheads="1" noChangeShapeType="1"/>
              </p:cNvPicPr>
              <p:nvPr/>
            </p:nvPicPr>
            <p:blipFill>
              <a:blip r:embed="rId9"/>
              <a:stretch>
                <a:fillRect/>
              </a:stretch>
            </p:blipFill>
            <p:spPr>
              <a:xfrm>
                <a:off x="8753567" y="3501257"/>
                <a:ext cx="46408" cy="46395"/>
              </a:xfrm>
              <a:prstGeom prst="rect">
                <a:avLst/>
              </a:prstGeom>
            </p:spPr>
          </p:pic>
        </mc:Fallback>
      </mc:AlternateContent>
    </p:spTree>
    <p:extLst>
      <p:ext uri="{BB962C8B-B14F-4D97-AF65-F5344CB8AC3E}">
        <p14:creationId xmlns:p14="http://schemas.microsoft.com/office/powerpoint/2010/main" val="2786262310"/>
      </p:ext>
    </p:extLst>
  </p:cSld>
  <p:clrMapOvr>
    <a:masterClrMapping/>
  </p:clrMapOvr>
  <mc:AlternateContent xmlns:mc="http://schemas.openxmlformats.org/markup-compatibility/2006" xmlns:p14="http://schemas.microsoft.com/office/powerpoint/2010/main">
    <mc:Choice Requires="p14">
      <p:transition spd="slow" p14:dur="2000" advTm="679164"/>
    </mc:Choice>
    <mc:Fallback xmlns="">
      <p:transition spd="slow" advTm="679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par>
                                <p:cTn id="7" presetID="59"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md type="call" cmd="playFrom(0.0)">
                                      <p:cBhvr>
                                        <p:cTn id="9" dur="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4930" y="517060"/>
            <a:ext cx="10802686" cy="1384995"/>
          </a:xfrm>
          <a:prstGeom prst="rect">
            <a:avLst/>
          </a:prstGeom>
        </p:spPr>
        <p:txBody>
          <a:bodyPr wrap="square">
            <a:spAutoFit/>
          </a:bodyPr>
          <a:lstStyle/>
          <a:p>
            <a:pPr marL="342900" indent="-342900"/>
            <a:r>
              <a:rPr lang="en-US" sz="2800" dirty="0"/>
              <a:t>Objectives 4: Propose an alternative to traditional adaptive management that involves strengthening the relationship between science and management across years and sites.  </a:t>
            </a:r>
          </a:p>
        </p:txBody>
      </p:sp>
      <p:pic>
        <p:nvPicPr>
          <p:cNvPr id="10" name="Picture 2"/>
          <p:cNvPicPr>
            <a:picLocks noChangeAspect="1" noChangeArrowheads="1"/>
          </p:cNvPicPr>
          <p:nvPr/>
        </p:nvPicPr>
        <p:blipFill>
          <a:blip r:embed="rId7" cstate="print"/>
          <a:srcRect l="1786" t="57251" r="10714"/>
          <a:stretch>
            <a:fillRect/>
          </a:stretch>
        </p:blipFill>
        <p:spPr bwMode="auto">
          <a:xfrm>
            <a:off x="5940442" y="2632236"/>
            <a:ext cx="6040814" cy="3221848"/>
          </a:xfrm>
          <a:prstGeom prst="rect">
            <a:avLst/>
          </a:prstGeom>
          <a:noFill/>
          <a:ln w="6350">
            <a:solidFill>
              <a:schemeClr val="tx1"/>
            </a:solidFill>
            <a:miter lim="800000"/>
            <a:headEnd/>
            <a:tailEnd/>
          </a:ln>
        </p:spPr>
      </p:pic>
      <p:sp>
        <p:nvSpPr>
          <p:cNvPr id="13" name="TextBox 12"/>
          <p:cNvSpPr txBox="1"/>
          <p:nvPr/>
        </p:nvSpPr>
        <p:spPr>
          <a:xfrm>
            <a:off x="340089" y="5854084"/>
            <a:ext cx="5508321" cy="457200"/>
          </a:xfrm>
          <a:prstGeom prst="rect">
            <a:avLst/>
          </a:prstGeom>
          <a:noFill/>
        </p:spPr>
        <p:txBody>
          <a:bodyPr wrap="square" rtlCol="0">
            <a:spAutoFit/>
          </a:bodyPr>
          <a:lstStyle/>
          <a:p>
            <a:pPr algn="ctr"/>
            <a:r>
              <a:rPr lang="en-US" sz="2400" dirty="0">
                <a:solidFill>
                  <a:schemeClr val="accent3">
                    <a:lumMod val="50000"/>
                  </a:schemeClr>
                </a:solidFill>
              </a:rPr>
              <a:t>Problem-by-problem basis</a:t>
            </a:r>
          </a:p>
        </p:txBody>
      </p:sp>
      <p:sp>
        <p:nvSpPr>
          <p:cNvPr id="14" name="TextBox 13"/>
          <p:cNvSpPr txBox="1"/>
          <p:nvPr/>
        </p:nvSpPr>
        <p:spPr>
          <a:xfrm>
            <a:off x="5940442" y="5854085"/>
            <a:ext cx="6040814" cy="461665"/>
          </a:xfrm>
          <a:prstGeom prst="rect">
            <a:avLst/>
          </a:prstGeom>
          <a:noFill/>
        </p:spPr>
        <p:txBody>
          <a:bodyPr wrap="square" rtlCol="0">
            <a:spAutoFit/>
          </a:bodyPr>
          <a:lstStyle/>
          <a:p>
            <a:pPr algn="ctr"/>
            <a:r>
              <a:rPr lang="en-US" sz="2400" dirty="0">
                <a:solidFill>
                  <a:schemeClr val="accent3">
                    <a:lumMod val="50000"/>
                  </a:schemeClr>
                </a:solidFill>
              </a:rPr>
              <a:t>Continuous basis</a:t>
            </a:r>
          </a:p>
        </p:txBody>
      </p:sp>
      <p:pic>
        <p:nvPicPr>
          <p:cNvPr id="15" name="Picture 2"/>
          <p:cNvPicPr>
            <a:picLocks noChangeAspect="1" noChangeArrowheads="1"/>
          </p:cNvPicPr>
          <p:nvPr/>
        </p:nvPicPr>
        <p:blipFill>
          <a:blip r:embed="rId7" cstate="print"/>
          <a:srcRect r="5357" b="49292"/>
          <a:stretch>
            <a:fillRect/>
          </a:stretch>
        </p:blipFill>
        <p:spPr bwMode="auto">
          <a:xfrm>
            <a:off x="340089" y="2632236"/>
            <a:ext cx="5508321" cy="3221848"/>
          </a:xfrm>
          <a:prstGeom prst="rect">
            <a:avLst/>
          </a:prstGeom>
          <a:noFill/>
          <a:ln w="9525">
            <a:solidFill>
              <a:schemeClr val="tx1"/>
            </a:solidFill>
            <a:miter lim="800000"/>
            <a:headEnd/>
            <a:tailEnd/>
          </a:ln>
        </p:spPr>
      </p:pic>
      <p:sp>
        <p:nvSpPr>
          <p:cNvPr id="16" name="TextBox 15"/>
          <p:cNvSpPr txBox="1"/>
          <p:nvPr/>
        </p:nvSpPr>
        <p:spPr>
          <a:xfrm>
            <a:off x="3626043" y="2109016"/>
            <a:ext cx="5156748" cy="523220"/>
          </a:xfrm>
          <a:prstGeom prst="rect">
            <a:avLst/>
          </a:prstGeom>
          <a:noFill/>
        </p:spPr>
        <p:txBody>
          <a:bodyPr wrap="square" rtlCol="0">
            <a:spAutoFit/>
          </a:bodyPr>
          <a:lstStyle/>
          <a:p>
            <a:r>
              <a:rPr lang="en-US" sz="2800" b="1" dirty="0">
                <a:solidFill>
                  <a:schemeClr val="accent3">
                    <a:lumMod val="50000"/>
                  </a:schemeClr>
                </a:solidFill>
              </a:rPr>
              <a:t>Conservation Partner Ecosystems</a:t>
            </a:r>
          </a:p>
        </p:txBody>
      </p:sp>
      <p:pic>
        <p:nvPicPr>
          <p:cNvPr id="2"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1458711" end="21713.7845"/>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mc:AlternateContent xmlns:mc="http://schemas.openxmlformats.org/markup-compatibility/2006" xmlns:p14="http://schemas.microsoft.com/office/powerpoint/2010/main" xmlns:iact="http://schemas.microsoft.com/office/powerpoint/2014/inkAction">
        <mc:Choice Requires="p14 iact">
          <p:contentPart p14:bwMode="auto" r:id="rId9">
            <p14:nvContentPartPr>
              <p14:cNvPr id="3" name="Ink 2"/>
              <p14:cNvContentPartPr/>
              <p14:nvPr>
                <p:custDataLst>
                  <p:tags r:id="rId4"/>
                </p:custDataLst>
                <p:extLst>
                  <p:ext uri="{42D2F446-02D8-4167-A562-619A0277C38B}">
                    <p15:isNarration xmlns:p15="http://schemas.microsoft.com/office/powerpoint/2012/main" val="1"/>
                  </p:ext>
                </p:extLst>
              </p14:nvPr>
            </p14:nvContentPartPr>
            <p14:xfrm>
              <a:off x="7279395" y="2820481"/>
              <a:ext cx="27543" cy="27535"/>
            </p14:xfrm>
          </p:contentPart>
        </mc:Choice>
        <mc:Fallback xmlns="">
          <p:pic>
            <p:nvPicPr>
              <p:cNvPr id="3" name="Ink 2"/>
              <p:cNvPicPr>
                <a:picLocks noGrp="1" noRot="1" noChangeAspect="1" noMove="1" noResize="1" noEditPoints="1" noAdjustHandles="1" noChangeArrowheads="1" noChangeShapeType="1"/>
              </p:cNvPicPr>
              <p:nvPr/>
            </p:nvPicPr>
            <p:blipFill>
              <a:blip r:embed="rId10"/>
              <a:stretch>
                <a:fillRect/>
              </a:stretch>
            </p:blipFill>
            <p:spPr>
              <a:xfrm>
                <a:off x="7269962" y="2811051"/>
                <a:ext cx="46408" cy="46395"/>
              </a:xfrm>
              <a:prstGeom prst="rect">
                <a:avLst/>
              </a:prstGeom>
            </p:spPr>
          </p:pic>
        </mc:Fallback>
      </mc:AlternateContent>
    </p:spTree>
    <p:extLst>
      <p:ext uri="{BB962C8B-B14F-4D97-AF65-F5344CB8AC3E}">
        <p14:creationId xmlns:p14="http://schemas.microsoft.com/office/powerpoint/2010/main" val="3309029963"/>
      </p:ext>
    </p:extLst>
  </p:cSld>
  <p:clrMapOvr>
    <a:masterClrMapping/>
  </p:clrMapOvr>
  <mc:AlternateContent xmlns:mc="http://schemas.openxmlformats.org/markup-compatibility/2006" xmlns:p14="http://schemas.microsoft.com/office/powerpoint/2010/main">
    <mc:Choice Requires="p14">
      <p:transition spd="slow" p14:dur="2000" advTm="348170"/>
    </mc:Choice>
    <mc:Fallback xmlns="">
      <p:transition spd="slow" advTm="348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par>
                                <p:cTn id="7" presetID="5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md type="call" cmd="playFrom(0.0)">
                                      <p:cBhvr>
                                        <p:cTn id="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sz="half" idx="1"/>
          </p:nvPr>
        </p:nvSpPr>
        <p:spPr>
          <a:xfrm>
            <a:off x="1032095" y="1845732"/>
            <a:ext cx="5412480" cy="4328489"/>
          </a:xfrm>
        </p:spPr>
        <p:txBody>
          <a:bodyPr>
            <a:normAutofit lnSpcReduction="10000"/>
          </a:bodyPr>
          <a:lstStyle/>
          <a:p>
            <a:pPr marL="342900" indent="-342900">
              <a:buAutoNum type="arabicPeriod"/>
            </a:pPr>
            <a:r>
              <a:rPr lang="en-US" sz="2400" dirty="0"/>
              <a:t>Differentiate simple and complex problems.</a:t>
            </a:r>
          </a:p>
          <a:p>
            <a:pPr marL="342900" indent="-342900">
              <a:buAutoNum type="arabicPeriod"/>
            </a:pPr>
            <a:r>
              <a:rPr lang="en-US" sz="2400" dirty="0"/>
              <a:t>The importance of continual knowledge acquisition in addressing complex problems.  </a:t>
            </a:r>
          </a:p>
          <a:p>
            <a:pPr marL="342900" indent="-342900">
              <a:buAutoNum type="arabicPeriod"/>
            </a:pPr>
            <a:r>
              <a:rPr lang="en-US" sz="2400" dirty="0"/>
              <a:t>Barriers to adaptive management of complex problems</a:t>
            </a:r>
          </a:p>
          <a:p>
            <a:pPr marL="342900" indent="-342900">
              <a:buAutoNum type="arabicPeriod"/>
            </a:pPr>
            <a:r>
              <a:rPr lang="en-US" sz="2400" dirty="0"/>
              <a:t>Alternatives to traditional adaptive management which involves strengthening the relationship between science and management across years and sites.  </a:t>
            </a:r>
          </a:p>
        </p:txBody>
      </p:sp>
      <p:pic>
        <p:nvPicPr>
          <p:cNvPr id="5" name="Content Placeholder 4"/>
          <p:cNvPicPr>
            <a:picLocks noGrp="1" noChangeAspect="1"/>
          </p:cNvPicPr>
          <p:nvPr>
            <p:ph sz="half" idx="2"/>
          </p:nvPr>
        </p:nvPicPr>
        <p:blipFill>
          <a:blip r:embed="rId6"/>
          <a:stretch>
            <a:fillRect/>
          </a:stretch>
        </p:blipFill>
        <p:spPr>
          <a:xfrm>
            <a:off x="6607285" y="1845732"/>
            <a:ext cx="5673431" cy="3912271"/>
          </a:xfrm>
          <a:prstGeom prst="rect">
            <a:avLst/>
          </a:prstGeom>
        </p:spPr>
      </p:pic>
      <p:pic>
        <p:nvPicPr>
          <p:cNvPr id="4" name="tmpD66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1806881" end="59.7845"/>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2852051095"/>
      </p:ext>
    </p:extLst>
  </p:cSld>
  <p:clrMapOvr>
    <a:masterClrMapping/>
  </p:clrMapOvr>
  <mc:AlternateContent xmlns:mc="http://schemas.openxmlformats.org/markup-compatibility/2006" xmlns:p14="http://schemas.microsoft.com/office/powerpoint/2010/main">
    <mc:Choice Requires="p14">
      <p:transition spd="slow" p14:dur="2000" advTm="21652"/>
    </mc:Choice>
    <mc:Fallback xmlns="">
      <p:transition spd="slow" advTm="21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1588|recordLength=168275|start=0|end=11588|audioFormat={00001610-0000-0010-8000-00AA00389B71}|audioRate=44100|muted=false|volume=0.8|fadeIn=0|fadeOut=0|videoFormat={34363248-0000-0010-8000-00AA00389B71}|videoRate=15|videoWidth=256|videoHeight=256"/>
</p:tagLst>
</file>

<file path=ppt/tags/tag2.xml><?xml version="1.0" encoding="utf-8"?>
<p:tagLst xmlns:a="http://schemas.openxmlformats.org/drawingml/2006/main" xmlns:r="http://schemas.openxmlformats.org/officeDocument/2006/relationships" xmlns:p="http://schemas.openxmlformats.org/presentationml/2006/main">
  <p:tag name="ATHENA.MIXSHAPE" val="|streamable=true|audioOnly=true|recordStart=11588|recordEnd=38809|recordLength=168275|start=11588|end=38809|audioFormat={00001610-0000-0010-8000-00AA00389B71}|audioRate=44100|muted=false|volume=0.8|fadeIn=0|fadeOut=0|videoFormat={34363248-0000-0010-8000-00AA00389B71}|videoRate=15|videoWidth=256|videoHeight=256"/>
</p:tagLst>
</file>

<file path=ppt/tags/tag3.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55186|recordLength=1828594|start=0|end=55186|audioFormat={00001610-0000-0010-8000-00AA00389B71}|audioRate=44100|muted=false|volume=0.8|fadeIn=0|fadeOut=0|videoFormat={34363248-0000-0010-8000-00AA00389B71}|videoRate=15|videoWidth=256|videoHeight=256"/>
</p:tagLst>
</file>

<file path=ppt/tags/tag4.xml><?xml version="1.0" encoding="utf-8"?>
<p:tagLst xmlns:a="http://schemas.openxmlformats.org/drawingml/2006/main" xmlns:r="http://schemas.openxmlformats.org/officeDocument/2006/relationships" xmlns:p="http://schemas.openxmlformats.org/presentationml/2006/main">
  <p:tag name="ATHENA.MIXSHAPE" val="|streamable=true|audioOnly=true|recordStart=55186|recordEnd=168147|recordLength=1828594|start=55186|end=168147|audioFormat={00001610-0000-0010-8000-00AA00389B71}|audioRate=44100|muted=false|volume=0.8|fadeIn=0|fadeOut=0|videoFormat={34363248-0000-0010-8000-00AA00389B71}|videoRate=15|videoWidth=256|videoHeight=256"/>
</p:tagLst>
</file>

<file path=ppt/tags/tag5.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GwPOT8JAwAAAAEAAAAMAAAABwMAAAAAAQAAAAQAAAAECUlua0F0b21WMQIAAAAJBAAAAA0DBQQAAAALUGVuU3Ryb2tlVjEEAAAACkF0dHJpYnV0ZXMFVHJhY2UJU3RhcnRUaW1lBFR5cGUEBAAED1BlbkF0dHJpYnV0ZXNWMQIAAAAKSW5rVHJhY2VWMQIAAAAQDEFjdGlvblR5cGVWMQIAAAACAAAACQUAAAAJBgAAACgcAA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Pz/////3z8AAAAAAADgPwAAAD8AAAAAAAAAAAs="/>
</p:tagLst>
</file>

<file path=ppt/tags/tag6.xml><?xml version="1.0" encoding="utf-8"?>
<p:tagLst xmlns:a="http://schemas.openxmlformats.org/drawingml/2006/main" xmlns:r="http://schemas.openxmlformats.org/officeDocument/2006/relationships" xmlns:p="http://schemas.openxmlformats.org/presentationml/2006/main">
  <p:tag name="TIMING" val="|123.33"/>
</p:tagLst>
</file>

<file path=ppt/tags/tag7.xml><?xml version="1.0" encoding="utf-8"?>
<p:tagLst xmlns:a="http://schemas.openxmlformats.org/drawingml/2006/main" xmlns:r="http://schemas.openxmlformats.org/officeDocument/2006/relationships" xmlns:p="http://schemas.openxmlformats.org/presentationml/2006/main">
  <p:tag name="ATHENA.MIXSHAPE" val="|streamable=true|audioOnly=true|recordStart=168147|recordEnd=301283|recordLength=1828594|start=168147|end=301283|audioFormat={00001610-0000-0010-8000-00AA00389B71}|audioRate=44100|muted=false|volume=0.8|fadeIn=0|fadeOut=0|videoFormat={34363248-0000-0010-8000-00AA00389B71}|videoRate=15|videoWidth=256|videoHeight=256"/>
</p:tagLst>
</file>

<file path=ppt/tags/tag8.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GwPOT8JAwAAAAEAAAACAAAABwMAAAAAAQAAAAQAAAAECUlua0F0b21WMQIAAAAJBAAAAA0DBQQAAAALUGVuU3Ryb2tlVjEEAAAACkF0dHJpYnV0ZXMFVHJhY2UJU3RhcnRUaW1lBFR5cGUEBAAED1BlbkF0dHJpYnV0ZXNWMQIAAAAKSW5rVHJhY2VWMQIAAAAQDEFjdGlvblR5cGVWMQIAAAACAAAACQUAAAAJBgAAADXeAQ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AAAAAAA4D8AAAAAAADgPwAAAD8AAAAAAAAAAAs="/>
</p:tagLst>
</file>

<file path=ppt/tags/tag9.xml><?xml version="1.0" encoding="utf-8"?>
<p:tagLst xmlns:a="http://schemas.openxmlformats.org/drawingml/2006/main" xmlns:r="http://schemas.openxmlformats.org/officeDocument/2006/relationships" xmlns:p="http://schemas.openxmlformats.org/presentationml/2006/main">
  <p:tag name="TIMING" val="|51.962"/>
</p:tagLst>
</file>

<file path=ppt/tags/tag10.xml><?xml version="1.0" encoding="utf-8"?>
<p:tagLst xmlns:a="http://schemas.openxmlformats.org/drawingml/2006/main" xmlns:r="http://schemas.openxmlformats.org/officeDocument/2006/relationships" xmlns:p="http://schemas.openxmlformats.org/presentationml/2006/main">
  <p:tag name="ATHENA.MIXSHAPE" val="|streamable=true|audioOnly=true|recordStart=301283|recordEnd=361089|recordLength=1828594|start=301283|end=361089|audioFormat={00001610-0000-0010-8000-00AA00389B71}|audioRate=44100|muted=false|volume=0.8|fadeIn=0|fadeOut=0|videoFormat={34363248-0000-0010-8000-00AA00389B71}|videoRate=15|videoWidth=256|videoHeight=256"/>
</p:tagLst>
</file>

<file path=ppt/tags/tag11.xml><?xml version="1.0" encoding="utf-8"?>
<p:tagLst xmlns:a="http://schemas.openxmlformats.org/drawingml/2006/main" xmlns:r="http://schemas.openxmlformats.org/officeDocument/2006/relationships" xmlns:p="http://schemas.openxmlformats.org/presentationml/2006/main">
  <p:tag name="ATHENA.MIXSHAPE" val="|streamable=true|audioOnly=true|recordStart=361089|recordEnd=497753|recordLength=1828594|start=361089|end=497753|audioFormat={00001610-0000-0010-8000-00AA00389B71}|audioRate=44100|muted=false|volume=0.8|fadeIn=0|fadeOut=0|videoFormat={34363248-0000-0010-8000-00AA00389B71}|videoRate=15|videoWidth=256|videoHeight=256"/>
</p:tagLst>
</file>

<file path=ppt/tags/tag12.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GwPOT8JAwAAAAEAAAADAAAABwMAAAAAAQAAAAQAAAAECUlua0F0b21WMQIAAAAJBAAAAA0DBQQAAAALUGVuU3Ryb2tlVjEEAAAACkF0dHJpYnV0ZXMFVHJhY2UJU3RhcnRUaW1lBFR5cGUEBAAED1BlbkF0dHJpYnV0ZXNWMQIAAAAKSW5rVHJhY2VWMQIAAAAQDEFjdGlvblR5cGVWMQIAAAACAAAACQUAAAAJBgAAAO0SAg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AIAAAAA4D+AAAAAAADgPwAAAD8AAAAAAAAAAAs="/>
</p:tagLst>
</file>

<file path=ppt/tags/tag13.xml><?xml version="1.0" encoding="utf-8"?>
<p:tagLst xmlns:a="http://schemas.openxmlformats.org/drawingml/2006/main" xmlns:r="http://schemas.openxmlformats.org/officeDocument/2006/relationships" xmlns:p="http://schemas.openxmlformats.org/presentationml/2006/main">
  <p:tag name="ATHENA.MIXSHAPE" val="|streamable=true|audioOnly=true|recordStart=497753|recordEnd=546007|recordLength=1828594|start=497753|end=546007|audioFormat={00001610-0000-0010-8000-00AA00389B71}|audioRate=44100|muted=false|volume=0.8|fadeIn=0|fadeOut=0|videoFormat={34363248-0000-0010-8000-00AA00389B71}|videoRate=15|videoWidth=256|videoHeight=256"/>
</p:tagLst>
</file>

<file path=ppt/tags/tag14.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GwPOT8JAwAAAAEAAAACAAAABwMAAAAAAQAAAAQAAAAECUlua0F0b21WMQIAAAAJBAAAAA0DBQQAAAALUGVuU3Ryb2tlVjEEAAAACkF0dHJpYnV0ZXMFVHJhY2UJU3RhcnRUaW1lBFR5cGUEBAAED1BlbkF0dHJpYnV0ZXNWMQIAAAAKSW5rVHJhY2VWMQIAAAAQDEFjdGlvblR5cGVWMQIAAAACAAAACQUAAAAJBgAAAGO5AA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AAAAAAA4D8AAAAAAADgPwAAAD8AAAAAAAAAAAs="/>
</p:tagLst>
</file>

<file path=ppt/tags/tag15.xml><?xml version="1.0" encoding="utf-8"?>
<p:tagLst xmlns:a="http://schemas.openxmlformats.org/drawingml/2006/main" xmlns:r="http://schemas.openxmlformats.org/officeDocument/2006/relationships" xmlns:p="http://schemas.openxmlformats.org/presentationml/2006/main">
  <p:tag name="ATHENA.MIXSHAPE" val="|streamable=true|audioOnly=true|recordStart=546007|recordEnd=779547|recordLength=1828594|start=546007|end=779547|audioFormat={00001610-0000-0010-8000-00AA00389B71}|audioRate=44100|muted=false|volume=0.8|fadeIn=0|fadeOut=0|videoFormat={34363248-0000-0010-8000-00AA00389B71}|videoRate=15|videoWidth=256|videoHeight=256"/>
</p:tagLst>
</file>

<file path=ppt/tags/tag16.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GwPOT8JAwAAAAEAAAACAAAABwMAAAAAAQAAAAQAAAAECUlua0F0b21WMQIAAAAJBAAAAA0DBQQAAAALUGVuU3Ryb2tlVjEEAAAACkF0dHJpYnV0ZXMFVHJhY2UJU3RhcnRUaW1lBFR5cGUEBAAED1BlbkF0dHJpYnV0ZXNWMQIAAAAKSW5rVHJhY2VWMQIAAAAQDEFjdGlvblR5cGVWMQIAAAACAAAACQUAAAAJBgAAAG6NAw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AAAAAAA4D8AAAAAAADgPwAAAD8AAAAAAAAAAAs="/>
</p:tagLst>
</file>

<file path=ppt/tags/tag17.xml><?xml version="1.0" encoding="utf-8"?>
<p:tagLst xmlns:a="http://schemas.openxmlformats.org/drawingml/2006/main" xmlns:r="http://schemas.openxmlformats.org/officeDocument/2006/relationships" xmlns:p="http://schemas.openxmlformats.org/presentationml/2006/main">
  <p:tag name="ATHENA.MIXSHAPE" val="|streamable=true|audioOnly=true|recordStart=779547|recordEnd=1458711|recordLength=1828594|start=779547|end=1458711|audioFormat={00001610-0000-0010-8000-00AA00389B71}|audioRate=44100|muted=false|volume=0.8|fadeIn=0|fadeOut=0|videoFormat={34363248-0000-0010-8000-00AA00389B71}|videoRate=15|videoWidth=256|videoHeight=256"/>
</p:tagLst>
</file>

<file path=ppt/tags/tag18.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GwPOT8JAwAAAAEAAAACAAAABwMAAAAAAQAAAAQAAAAECUlua0F0b21WMQIAAAAJBAAAAA0DBQQAAAALUGVuU3Ryb2tlVjEEAAAACkF0dHJpYnV0ZXMFVHJhY2UJU3RhcnRUaW1lBFR5cGUEBAAED1BlbkF0dHJpYnV0ZXNWMQIAAAAKSW5rVHJhY2VWMQIAAAAQDEFjdGlvblR5cGVWMQIAAAACAAAACQUAAAAJBgAAAAhZCg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AIAAAAA4D8A///////fPwAAAD8AAAAAAAAAAAs="/>
</p:tagLst>
</file>

<file path=ppt/tags/tag19.xml><?xml version="1.0" encoding="utf-8"?>
<p:tagLst xmlns:a="http://schemas.openxmlformats.org/drawingml/2006/main" xmlns:r="http://schemas.openxmlformats.org/officeDocument/2006/relationships" xmlns:p="http://schemas.openxmlformats.org/presentationml/2006/main">
  <p:tag name="ATHENA.MIXSHAPE" val="|streamable=true|audioOnly=true|recordStart=1458711|recordEnd=1806881|recordLength=1828594|start=1458711|end=1806881|audioFormat={00001610-0000-0010-8000-00AA00389B71}|audioRate=44100|muted=false|volume=0.8|fadeIn=0|fadeOut=0|videoFormat={34363248-0000-0010-8000-00AA00389B71}|videoRate=15|videoWidth=256|videoHeight=256"/>
</p:tagLst>
</file>

<file path=ppt/tags/tag20.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GwPOT8JAwAAAAEAAAACAAAABwMAAAAAAQAAAAQAAAAECUlua0F0b21WMQIAAAAJBAAAAA0DBQQAAAALUGVuU3Ryb2tlVjEEAAAACkF0dHJpYnV0ZXMFVHJhY2UJU3RhcnRUaW1lBFR5cGUEBAAED1BlbkF0dHJpYnV0ZXNWMQIAAAAKSW5rVHJhY2VWMQIAAAAQDEFjdGlvblR5cGVWMQIAAAACAAAACQUAAAAJBgAAAPhMBQ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AAAAAAA4D8AAAAAAADgPwAAAD8AAAAAAAAAAAs="/>
</p:tagLst>
</file>

<file path=ppt/tags/tag21.xml><?xml version="1.0" encoding="utf-8"?>
<p:tagLst xmlns:a="http://schemas.openxmlformats.org/drawingml/2006/main" xmlns:r="http://schemas.openxmlformats.org/officeDocument/2006/relationships" xmlns:p="http://schemas.openxmlformats.org/presentationml/2006/main">
  <p:tag name="ATHENA.MIXSHAPE" val="|streamable=true|audioOnly=true|recordStart=1806881|recordEnd=1828535|recordLength=1828594|start=1806881|end=1828535|audioFormat={00001610-0000-0010-8000-00AA00389B71}|audioRate=44100|muted=false|volume=0.8|fadeIn=0|fadeOut=0|videoFormat={34363248-0000-0010-8000-00AA00389B71}|videoRate=15|videoWidth=256|videoHeight=256"/>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8120</TotalTime>
  <Words>1998</Words>
  <Application>Microsoft Office PowerPoint</Application>
  <PresentationFormat>Widescreen</PresentationFormat>
  <Paragraphs>122</Paragraphs>
  <Slides>12</Slides>
  <Notes>11</Notes>
  <HiddenSlides>0</HiddenSlides>
  <MMClips>12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Souvenir Lt BT</vt:lpstr>
      <vt:lpstr>Retrospect</vt:lpstr>
      <vt:lpstr>Adaptive Management</vt:lpstr>
      <vt:lpstr>PowerPoint Presentation</vt:lpstr>
      <vt:lpstr>PowerPoint Presentation</vt:lpstr>
      <vt:lpstr>PowerPoint Presentation</vt:lpstr>
      <vt:lpstr>Objective 1: Differentiate simple and complex problems </vt:lpstr>
      <vt:lpstr>The Brutal Facts!</vt:lpstr>
      <vt:lpstr>Objective 2: Examine the importance of evolutionary (i.e. continual) knowledge acquisition in addressing complex problems.   </vt:lpstr>
      <vt:lpstr>Objective 2: Examine the importance of evolutionary (i.e. continual) knowledge acquisition in addressing complex problems.   </vt:lpstr>
      <vt:lpstr>PowerPoint Presentation</vt:lpstr>
      <vt:lpstr>Objective 3: Barriers to adaptive management of complex problems </vt:lpstr>
      <vt:lpstr>PowerPoint Presentation</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Launchbaugh, Karen (klaunchb@uidaho.edu)</cp:lastModifiedBy>
  <cp:revision>298</cp:revision>
  <dcterms:created xsi:type="dcterms:W3CDTF">2016-08-26T18:56:31Z</dcterms:created>
  <dcterms:modified xsi:type="dcterms:W3CDTF">2018-12-02T18:09:09Z</dcterms:modified>
</cp:coreProperties>
</file>