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68" r:id="rId2"/>
    <p:sldId id="269" r:id="rId3"/>
    <p:sldId id="270" r:id="rId4"/>
    <p:sldId id="271" r:id="rId5"/>
    <p:sldId id="272" r:id="rId6"/>
    <p:sldId id="273" r:id="rId7"/>
    <p:sldId id="274"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Launchbaugh" initials="KL" lastIdx="1" clrIdx="0">
    <p:extLst>
      <p:ext uri="{19B8F6BF-5375-455C-9EA6-DF929625EA0E}">
        <p15:presenceInfo xmlns:p15="http://schemas.microsoft.com/office/powerpoint/2012/main" userId="c4a7a33535f104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284"/>
    <a:srgbClr val="669900"/>
    <a:srgbClr val="95815D"/>
    <a:srgbClr val="A6926E"/>
    <a:srgbClr val="8C7956"/>
    <a:srgbClr val="B09E7E"/>
    <a:srgbClr val="A8A400"/>
    <a:srgbClr val="CCCC00"/>
    <a:srgbClr val="7BA234"/>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FF935-AF77-4711-B90F-9EFD01A4A05D}" v="2" dt="2025-02-20T16:53:32.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0" autoAdjust="0"/>
    <p:restoredTop sz="93611" autoAdjust="0"/>
  </p:normalViewPr>
  <p:slideViewPr>
    <p:cSldViewPr snapToGrid="0">
      <p:cViewPr varScale="1">
        <p:scale>
          <a:sx n="101" d="100"/>
          <a:sy n="101" d="100"/>
        </p:scale>
        <p:origin x="324" y="102"/>
      </p:cViewPr>
      <p:guideLst/>
    </p:cSldViewPr>
  </p:slideViewPr>
  <p:outlineViewPr>
    <p:cViewPr>
      <p:scale>
        <a:sx n="20" d="100"/>
        <a:sy n="20" d="100"/>
      </p:scale>
      <p:origin x="0" y="-200"/>
    </p:cViewPr>
  </p:outlineViewPr>
  <p:notesTextViewPr>
    <p:cViewPr>
      <p:scale>
        <a:sx n="125" d="100"/>
        <a:sy n="125" d="100"/>
      </p:scale>
      <p:origin x="0" y="0"/>
    </p:cViewPr>
  </p:notesTextViewPr>
  <p:sorterViewPr>
    <p:cViewPr>
      <p:scale>
        <a:sx n="100" d="100"/>
        <a:sy n="100" d="100"/>
      </p:scale>
      <p:origin x="0" y="-2720"/>
    </p:cViewPr>
  </p:sorterViewPr>
  <p:notesViewPr>
    <p:cSldViewPr snapToGrid="0">
      <p:cViewPr varScale="1">
        <p:scale>
          <a:sx n="47" d="100"/>
          <a:sy n="47" d="100"/>
        </p:scale>
        <p:origin x="1272" y="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5FD98-417B-4A3A-8651-8D3385C71B53}" type="slidenum">
              <a:rPr lang="en-US" smtClean="0"/>
              <a:t>1</a:t>
            </a:fld>
            <a:endParaRPr lang="en-US"/>
          </a:p>
        </p:txBody>
      </p:sp>
    </p:spTree>
    <p:extLst>
      <p:ext uri="{BB962C8B-B14F-4D97-AF65-F5344CB8AC3E}">
        <p14:creationId xmlns:p14="http://schemas.microsoft.com/office/powerpoint/2010/main" val="1513943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Temperature regimes Mesic (Wyoming sage) Frigid (</a:t>
            </a:r>
            <a:r>
              <a:rPr lang="en-US" dirty="0" err="1"/>
              <a:t>Mtn</a:t>
            </a:r>
            <a:r>
              <a:rPr lang="en-US" baseline="0" dirty="0"/>
              <a:t> big sage) Cryic (</a:t>
            </a:r>
            <a:r>
              <a:rPr lang="en-US" baseline="0" dirty="0" err="1"/>
              <a:t>Mtn</a:t>
            </a:r>
            <a:r>
              <a:rPr lang="en-US" baseline="0" dirty="0"/>
              <a:t> big sage with woodland expansion)</a:t>
            </a:r>
            <a:br>
              <a:rPr lang="en-US" dirty="0"/>
            </a:br>
            <a:r>
              <a:rPr lang="en-US" dirty="0"/>
              <a:t>Soil moisture regimes aridic &lt; 12” and mesic (xeric??) &gt; 12”</a:t>
            </a:r>
          </a:p>
        </p:txBody>
      </p:sp>
      <p:sp>
        <p:nvSpPr>
          <p:cNvPr id="4" name="Slide Number Placeholder 3"/>
          <p:cNvSpPr>
            <a:spLocks noGrp="1"/>
          </p:cNvSpPr>
          <p:nvPr>
            <p:ph type="sldNum" sz="quarter" idx="10"/>
          </p:nvPr>
        </p:nvSpPr>
        <p:spPr/>
        <p:txBody>
          <a:bodyPr/>
          <a:lstStyle/>
          <a:p>
            <a:fld id="{8DAFAC91-8EFA-4AEF-8694-CBB408E835A5}" type="slidenum">
              <a:rPr lang="en-US" smtClean="0"/>
              <a:pPr/>
              <a:t>2</a:t>
            </a:fld>
            <a:endParaRPr lang="en-US"/>
          </a:p>
        </p:txBody>
      </p:sp>
    </p:spTree>
    <p:extLst>
      <p:ext uri="{BB962C8B-B14F-4D97-AF65-F5344CB8AC3E}">
        <p14:creationId xmlns:p14="http://schemas.microsoft.com/office/powerpoint/2010/main" val="3132247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6</a:t>
            </a:fld>
            <a:endParaRPr lang="en-US"/>
          </a:p>
        </p:txBody>
      </p:sp>
    </p:spTree>
    <p:extLst>
      <p:ext uri="{BB962C8B-B14F-4D97-AF65-F5344CB8AC3E}">
        <p14:creationId xmlns:p14="http://schemas.microsoft.com/office/powerpoint/2010/main" val="1355492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0BCC05A4-440B-4D13-B16B-B63E56951E4B}" type="slidenum">
              <a:rPr lang="en-US" smtClean="0"/>
              <a:pPr/>
              <a:t>7</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a:t>Many have attributed this temperature increase to increased concentrations of atmospheric carbon dioxide since the industrial revolution.</a:t>
            </a:r>
          </a:p>
        </p:txBody>
      </p:sp>
    </p:spTree>
    <p:extLst>
      <p:ext uri="{BB962C8B-B14F-4D97-AF65-F5344CB8AC3E}">
        <p14:creationId xmlns:p14="http://schemas.microsoft.com/office/powerpoint/2010/main" val="332772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B600DCD-B1CE-45A2-9973-B7FA575060E3}" type="slidenum">
              <a:rPr lang="en-US" smtClean="0"/>
              <a:pPr>
                <a:defRPr/>
              </a:pPr>
              <a:t>19</a:t>
            </a:fld>
            <a:endParaRPr lang="en-US"/>
          </a:p>
        </p:txBody>
      </p:sp>
    </p:spTree>
    <p:extLst>
      <p:ext uri="{BB962C8B-B14F-4D97-AF65-F5344CB8AC3E}">
        <p14:creationId xmlns:p14="http://schemas.microsoft.com/office/powerpoint/2010/main" val="3870035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r>
              <a:rPr lang="en-US"/>
              <a:t>Currently the ranges of Utah juniper and pinyon pine coincide to a large degree resulting today in the Utah juniper/pinyon pine woodland of the Great Basin and Colorado Plateau. Rehfeldt et al. (2006) predict that the habitat suitable for supporting these species will correspond less in the future. Areas in red signify very high probability, yellow signifies high to moderate probability of occurrence.</a:t>
            </a:r>
          </a:p>
        </p:txBody>
      </p:sp>
      <p:sp>
        <p:nvSpPr>
          <p:cNvPr id="82948" name="Slide Number Placeholder 3"/>
          <p:cNvSpPr>
            <a:spLocks noGrp="1"/>
          </p:cNvSpPr>
          <p:nvPr>
            <p:ph type="sldNum" sz="quarter" idx="5"/>
          </p:nvPr>
        </p:nvSpPr>
        <p:spPr>
          <a:noFill/>
        </p:spPr>
        <p:txBody>
          <a:bodyPr/>
          <a:lstStyle/>
          <a:p>
            <a:fld id="{28959533-977D-488A-8B12-15BF3DE4C672}" type="slidenum">
              <a:rPr lang="en-US" smtClean="0"/>
              <a:pPr/>
              <a:t>28</a:t>
            </a:fld>
            <a:endParaRPr lang="en-US"/>
          </a:p>
        </p:txBody>
      </p:sp>
    </p:spTree>
    <p:extLst>
      <p:ext uri="{BB962C8B-B14F-4D97-AF65-F5344CB8AC3E}">
        <p14:creationId xmlns:p14="http://schemas.microsoft.com/office/powerpoint/2010/main" val="2928883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2/20/2025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2/20/2025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2/20/2025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891386" cy="3566160"/>
          </a:xfrm>
        </p:spPr>
        <p:txBody>
          <a:bodyPr>
            <a:normAutofit/>
          </a:bodyPr>
          <a:lstStyle/>
          <a:p>
            <a:r>
              <a:rPr lang="en-US" sz="7200" dirty="0"/>
              <a:t>Changing Climate on Range</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sp>
        <p:nvSpPr>
          <p:cNvPr id="16" name="TextBox 15">
            <a:extLst>
              <a:ext uri="{FF2B5EF4-FFF2-40B4-BE49-F238E27FC236}">
                <a16:creationId xmlns:a16="http://schemas.microsoft.com/office/drawing/2014/main" id="{19F3F21C-0BC1-4F04-8D5B-7F3020ACB925}"/>
              </a:ext>
            </a:extLst>
          </p:cNvPr>
          <p:cNvSpPr txBox="1"/>
          <p:nvPr/>
        </p:nvSpPr>
        <p:spPr>
          <a:xfrm>
            <a:off x="1324302" y="2800032"/>
            <a:ext cx="758541" cy="200055"/>
          </a:xfrm>
          <a:prstGeom prst="rect">
            <a:avLst/>
          </a:prstGeom>
          <a:noFill/>
        </p:spPr>
        <p:txBody>
          <a:bodyPr wrap="none" rtlCol="0">
            <a:spAutoFit/>
          </a:bodyPr>
          <a:lstStyle/>
          <a:p>
            <a:r>
              <a:rPr lang="en-US" sz="700" dirty="0">
                <a:solidFill>
                  <a:schemeClr val="bg1"/>
                </a:solidFill>
              </a:rPr>
              <a:t>K. Launchbaugh</a:t>
            </a:r>
          </a:p>
        </p:txBody>
      </p:sp>
      <p:grpSp>
        <p:nvGrpSpPr>
          <p:cNvPr id="5" name="Group 4">
            <a:extLst>
              <a:ext uri="{FF2B5EF4-FFF2-40B4-BE49-F238E27FC236}">
                <a16:creationId xmlns:a16="http://schemas.microsoft.com/office/drawing/2014/main" id="{A1449F5E-5AFA-45D3-B1F7-71DA8560BE0B}"/>
              </a:ext>
            </a:extLst>
          </p:cNvPr>
          <p:cNvGrpSpPr/>
          <p:nvPr/>
        </p:nvGrpSpPr>
        <p:grpSpPr>
          <a:xfrm>
            <a:off x="1324302" y="758952"/>
            <a:ext cx="4930452" cy="2397057"/>
            <a:chOff x="631926" y="747892"/>
            <a:chExt cx="4654429" cy="1967574"/>
          </a:xfrm>
        </p:grpSpPr>
        <p:pic>
          <p:nvPicPr>
            <p:cNvPr id="18" name="Picture 17" descr="A group of clouds in the desert&#10;&#10;Description generated with very high confidence">
              <a:extLst>
                <a:ext uri="{FF2B5EF4-FFF2-40B4-BE49-F238E27FC236}">
                  <a16:creationId xmlns:a16="http://schemas.microsoft.com/office/drawing/2014/main" id="{67896FF1-CC62-4EF7-85D5-C2EBAF9A969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1927" y="747892"/>
              <a:ext cx="4654428" cy="1921631"/>
            </a:xfrm>
            <a:prstGeom prst="rect">
              <a:avLst/>
            </a:prstGeom>
          </p:spPr>
        </p:pic>
        <p:sp>
          <p:nvSpPr>
            <p:cNvPr id="19" name="TextBox 18">
              <a:extLst>
                <a:ext uri="{FF2B5EF4-FFF2-40B4-BE49-F238E27FC236}">
                  <a16:creationId xmlns:a16="http://schemas.microsoft.com/office/drawing/2014/main" id="{F33F38D0-823D-4755-A564-BCC8DED084C4}"/>
                </a:ext>
              </a:extLst>
            </p:cNvPr>
            <p:cNvSpPr txBox="1"/>
            <p:nvPr/>
          </p:nvSpPr>
          <p:spPr>
            <a:xfrm>
              <a:off x="631926" y="2515411"/>
              <a:ext cx="758541" cy="200055"/>
            </a:xfrm>
            <a:prstGeom prst="rect">
              <a:avLst/>
            </a:prstGeom>
            <a:noFill/>
          </p:spPr>
          <p:txBody>
            <a:bodyPr wrap="none" rtlCol="0">
              <a:spAutoFit/>
            </a:bodyPr>
            <a:lstStyle/>
            <a:p>
              <a:r>
                <a:rPr lang="en-US" sz="700" dirty="0">
                  <a:solidFill>
                    <a:schemeClr val="bg1"/>
                  </a:solidFill>
                </a:rPr>
                <a:t>K. Launchbaugh</a:t>
              </a:r>
            </a:p>
          </p:txBody>
        </p:sp>
      </p:grpSp>
      <p:pic>
        <p:nvPicPr>
          <p:cNvPr id="10" name="Picture 9">
            <a:extLst>
              <a:ext uri="{FF2B5EF4-FFF2-40B4-BE49-F238E27FC236}">
                <a16:creationId xmlns:a16="http://schemas.microsoft.com/office/drawing/2014/main" id="{3D4CEFE0-FF5B-4DB0-A168-9B10A7FC86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501161" y="758952"/>
            <a:ext cx="4930452" cy="2341087"/>
          </a:xfrm>
          <a:prstGeom prst="rect">
            <a:avLst/>
          </a:prstGeom>
        </p:spPr>
      </p:pic>
      <p:sp>
        <p:nvSpPr>
          <p:cNvPr id="20" name="TextBox 19">
            <a:extLst>
              <a:ext uri="{FF2B5EF4-FFF2-40B4-BE49-F238E27FC236}">
                <a16:creationId xmlns:a16="http://schemas.microsoft.com/office/drawing/2014/main" id="{4E51498D-D62C-443D-8199-691B8383E179}"/>
              </a:ext>
            </a:extLst>
          </p:cNvPr>
          <p:cNvSpPr txBox="1"/>
          <p:nvPr/>
        </p:nvSpPr>
        <p:spPr>
          <a:xfrm>
            <a:off x="10838079" y="2934119"/>
            <a:ext cx="550151" cy="200055"/>
          </a:xfrm>
          <a:prstGeom prst="rect">
            <a:avLst/>
          </a:prstGeom>
          <a:noFill/>
        </p:spPr>
        <p:txBody>
          <a:bodyPr wrap="none" rtlCol="0">
            <a:spAutoFit/>
          </a:bodyPr>
          <a:lstStyle/>
          <a:p>
            <a:r>
              <a:rPr lang="en-US" sz="700" dirty="0">
                <a:solidFill>
                  <a:schemeClr val="bg1"/>
                </a:solidFill>
              </a:rPr>
              <a:t>S. Bunting</a:t>
            </a:r>
          </a:p>
        </p:txBody>
      </p:sp>
    </p:spTree>
    <p:extLst>
      <p:ext uri="{BB962C8B-B14F-4D97-AF65-F5344CB8AC3E}">
        <p14:creationId xmlns:p14="http://schemas.microsoft.com/office/powerpoint/2010/main" val="2677323401"/>
      </p:ext>
    </p:extLst>
  </p:cSld>
  <p:clrMapOvr>
    <a:masterClrMapping/>
  </p:clrMapOvr>
  <mc:AlternateContent xmlns:mc="http://schemas.openxmlformats.org/markup-compatibility/2006">
    <mc:Choice xmlns:p14="http://schemas.microsoft.com/office/powerpoint/2010/main" Requires="p14">
      <p:transition spd="slow" p14:dur="2000" advTm="36152"/>
    </mc:Choice>
    <mc:Fallback>
      <p:transition spd="slow" advTm="361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73874" y="272470"/>
            <a:ext cx="7518126" cy="5995358"/>
          </a:xfrm>
          <a:prstGeom prst="rect">
            <a:avLst/>
          </a:prstGeom>
        </p:spPr>
      </p:pic>
      <p:sp>
        <p:nvSpPr>
          <p:cNvPr id="2" name="Title 1"/>
          <p:cNvSpPr>
            <a:spLocks noGrp="1"/>
          </p:cNvSpPr>
          <p:nvPr>
            <p:ph type="title"/>
          </p:nvPr>
        </p:nvSpPr>
        <p:spPr>
          <a:xfrm>
            <a:off x="535323" y="170177"/>
            <a:ext cx="6934256" cy="1600200"/>
          </a:xfrm>
        </p:spPr>
        <p:txBody>
          <a:bodyPr>
            <a:normAutofit/>
          </a:bodyPr>
          <a:lstStyle/>
          <a:p>
            <a:r>
              <a:rPr lang="en-US" dirty="0"/>
              <a:t>Focus on Sagebrush -Steppe</a:t>
            </a:r>
          </a:p>
        </p:txBody>
      </p:sp>
      <p:sp>
        <p:nvSpPr>
          <p:cNvPr id="5" name="TextBox 4"/>
          <p:cNvSpPr txBox="1"/>
          <p:nvPr/>
        </p:nvSpPr>
        <p:spPr>
          <a:xfrm>
            <a:off x="8305800" y="6488668"/>
            <a:ext cx="2167196" cy="369332"/>
          </a:xfrm>
          <a:prstGeom prst="rect">
            <a:avLst/>
          </a:prstGeom>
          <a:noFill/>
        </p:spPr>
        <p:txBody>
          <a:bodyPr wrap="none" rtlCol="0">
            <a:spAutoFit/>
          </a:bodyPr>
          <a:lstStyle/>
          <a:p>
            <a:r>
              <a:rPr lang="en-US" dirty="0"/>
              <a:t>Chambers et al. 2013</a:t>
            </a:r>
          </a:p>
        </p:txBody>
      </p:sp>
      <p:sp>
        <p:nvSpPr>
          <p:cNvPr id="6" name="TextBox 5"/>
          <p:cNvSpPr txBox="1"/>
          <p:nvPr/>
        </p:nvSpPr>
        <p:spPr>
          <a:xfrm>
            <a:off x="5409723" y="5452753"/>
            <a:ext cx="6664004" cy="369332"/>
          </a:xfrm>
          <a:prstGeom prst="rect">
            <a:avLst/>
          </a:prstGeom>
          <a:noFill/>
        </p:spPr>
        <p:txBody>
          <a:bodyPr wrap="none" rtlCol="0">
            <a:spAutoFit/>
          </a:bodyPr>
          <a:lstStyle/>
          <a:p>
            <a:r>
              <a:rPr lang="en-US" dirty="0"/>
              <a:t>Aridic &lt; 12”                                                                                 Mesic &gt; 12”</a:t>
            </a:r>
          </a:p>
        </p:txBody>
      </p:sp>
      <p:sp>
        <p:nvSpPr>
          <p:cNvPr id="7" name="TextBox 6"/>
          <p:cNvSpPr txBox="1"/>
          <p:nvPr/>
        </p:nvSpPr>
        <p:spPr>
          <a:xfrm>
            <a:off x="5409724" y="4538353"/>
            <a:ext cx="6322115" cy="369332"/>
          </a:xfrm>
          <a:prstGeom prst="rect">
            <a:avLst/>
          </a:prstGeom>
          <a:noFill/>
        </p:spPr>
        <p:txBody>
          <a:bodyPr wrap="none" rtlCol="0">
            <a:spAutoFit/>
          </a:bodyPr>
          <a:lstStyle/>
          <a:p>
            <a:r>
              <a:rPr lang="en-US" dirty="0"/>
              <a:t>Mesic                                                Frigid                                       Cryic</a:t>
            </a:r>
          </a:p>
        </p:txBody>
      </p:sp>
      <p:sp>
        <p:nvSpPr>
          <p:cNvPr id="3" name="TextBox 2"/>
          <p:cNvSpPr txBox="1"/>
          <p:nvPr/>
        </p:nvSpPr>
        <p:spPr>
          <a:xfrm>
            <a:off x="1704871" y="6393209"/>
            <a:ext cx="4928465" cy="369332"/>
          </a:xfrm>
          <a:prstGeom prst="rect">
            <a:avLst/>
          </a:prstGeom>
          <a:noFill/>
        </p:spPr>
        <p:txBody>
          <a:bodyPr wrap="none" rtlCol="0">
            <a:spAutoFit/>
          </a:bodyPr>
          <a:lstStyle/>
          <a:p>
            <a:r>
              <a:rPr lang="en-US" dirty="0"/>
              <a:t>Also basin big sagebrush, mostly lost to agriculture</a:t>
            </a:r>
          </a:p>
        </p:txBody>
      </p:sp>
    </p:spTree>
    <p:custDataLst>
      <p:tags r:id="rId1"/>
    </p:custDataLst>
    <p:extLst>
      <p:ext uri="{BB962C8B-B14F-4D97-AF65-F5344CB8AC3E}">
        <p14:creationId xmlns:p14="http://schemas.microsoft.com/office/powerpoint/2010/main" val="1519377113"/>
      </p:ext>
    </p:extLst>
  </p:cSld>
  <p:clrMapOvr>
    <a:masterClrMapping/>
  </p:clrMapOvr>
  <mc:AlternateContent xmlns:mc="http://schemas.openxmlformats.org/markup-compatibility/2006">
    <mc:Choice xmlns:p14="http://schemas.microsoft.com/office/powerpoint/2010/main" Requires="p14">
      <p:transition spd="slow" p14:dur="2000" advTm="36451"/>
    </mc:Choice>
    <mc:Fallback>
      <p:transition spd="slow" advTm="36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48186" y="1965367"/>
            <a:ext cx="9158360" cy="3146699"/>
          </a:xfrm>
          <a:prstGeom prst="rect">
            <a:avLst/>
          </a:prstGeom>
        </p:spPr>
      </p:pic>
      <p:sp>
        <p:nvSpPr>
          <p:cNvPr id="7" name="TextBox 6"/>
          <p:cNvSpPr txBox="1"/>
          <p:nvPr/>
        </p:nvSpPr>
        <p:spPr>
          <a:xfrm>
            <a:off x="10505680" y="6493409"/>
            <a:ext cx="1527982" cy="369332"/>
          </a:xfrm>
          <a:prstGeom prst="rect">
            <a:avLst/>
          </a:prstGeom>
          <a:noFill/>
        </p:spPr>
        <p:txBody>
          <a:bodyPr wrap="none" rtlCol="0">
            <a:spAutoFit/>
          </a:bodyPr>
          <a:lstStyle/>
          <a:p>
            <a:r>
              <a:rPr lang="en-US" dirty="0" err="1"/>
              <a:t>Germino</a:t>
            </a:r>
            <a:r>
              <a:rPr lang="en-US" dirty="0"/>
              <a:t> 2017</a:t>
            </a:r>
          </a:p>
        </p:txBody>
      </p:sp>
      <p:sp>
        <p:nvSpPr>
          <p:cNvPr id="3" name="TextBox 2"/>
          <p:cNvSpPr txBox="1"/>
          <p:nvPr/>
        </p:nvSpPr>
        <p:spPr>
          <a:xfrm>
            <a:off x="4487024" y="4251786"/>
            <a:ext cx="4525712" cy="646331"/>
          </a:xfrm>
          <a:prstGeom prst="rect">
            <a:avLst/>
          </a:prstGeom>
          <a:noFill/>
        </p:spPr>
        <p:txBody>
          <a:bodyPr wrap="square" rtlCol="0">
            <a:spAutoFit/>
          </a:bodyPr>
          <a:lstStyle/>
          <a:p>
            <a:r>
              <a:rPr lang="en-US" dirty="0"/>
              <a:t>More summer rains in eastern and southeastern portion of sagebrush range</a:t>
            </a:r>
          </a:p>
        </p:txBody>
      </p:sp>
      <p:sp>
        <p:nvSpPr>
          <p:cNvPr id="6" name="Title 5">
            <a:extLst>
              <a:ext uri="{FF2B5EF4-FFF2-40B4-BE49-F238E27FC236}">
                <a16:creationId xmlns:a16="http://schemas.microsoft.com/office/drawing/2014/main" id="{374E2EB9-E39B-477D-B2C9-40D8B47BB4FA}"/>
              </a:ext>
            </a:extLst>
          </p:cNvPr>
          <p:cNvSpPr>
            <a:spLocks noGrp="1"/>
          </p:cNvSpPr>
          <p:nvPr>
            <p:ph type="title"/>
          </p:nvPr>
        </p:nvSpPr>
        <p:spPr/>
        <p:txBody>
          <a:bodyPr/>
          <a:lstStyle/>
          <a:p>
            <a:r>
              <a:rPr lang="en-US" dirty="0"/>
              <a:t>Current Climate</a:t>
            </a:r>
          </a:p>
        </p:txBody>
      </p:sp>
      <p:pic>
        <p:nvPicPr>
          <p:cNvPr id="8" name="Picture 7">
            <a:extLst>
              <a:ext uri="{FF2B5EF4-FFF2-40B4-BE49-F238E27FC236}">
                <a16:creationId xmlns:a16="http://schemas.microsoft.com/office/drawing/2014/main" id="{E9AF51E4-1C53-40D3-91AF-5F802AD0058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48186" y="5012121"/>
            <a:ext cx="9158360" cy="655904"/>
          </a:xfrm>
          <a:prstGeom prst="rect">
            <a:avLst/>
          </a:prstGeom>
        </p:spPr>
      </p:pic>
    </p:spTree>
    <p:custDataLst>
      <p:tags r:id="rId1"/>
    </p:custDataLst>
    <p:extLst>
      <p:ext uri="{BB962C8B-B14F-4D97-AF65-F5344CB8AC3E}">
        <p14:creationId xmlns:p14="http://schemas.microsoft.com/office/powerpoint/2010/main" val="1067144077"/>
      </p:ext>
    </p:extLst>
  </p:cSld>
  <p:clrMapOvr>
    <a:masterClrMapping/>
  </p:clrMapOvr>
  <mc:AlternateContent xmlns:mc="http://schemas.openxmlformats.org/markup-compatibility/2006">
    <mc:Choice xmlns:p14="http://schemas.microsoft.com/office/powerpoint/2010/main" Requires="p14">
      <p:transition spd="slow" p14:dur="2000" advTm="50847"/>
    </mc:Choice>
    <mc:Fallback>
      <p:transition spd="slow" advTm="508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505680" y="6493409"/>
            <a:ext cx="1527982" cy="369332"/>
          </a:xfrm>
          <a:prstGeom prst="rect">
            <a:avLst/>
          </a:prstGeom>
          <a:noFill/>
        </p:spPr>
        <p:txBody>
          <a:bodyPr wrap="none" rtlCol="0">
            <a:spAutoFit/>
          </a:bodyPr>
          <a:lstStyle/>
          <a:p>
            <a:r>
              <a:rPr lang="en-US" dirty="0" err="1"/>
              <a:t>Germino</a:t>
            </a:r>
            <a:r>
              <a:rPr lang="en-US" dirty="0"/>
              <a:t> 2017</a:t>
            </a:r>
          </a:p>
        </p:txBody>
      </p:sp>
      <p:sp>
        <p:nvSpPr>
          <p:cNvPr id="6" name="Title 5">
            <a:extLst>
              <a:ext uri="{FF2B5EF4-FFF2-40B4-BE49-F238E27FC236}">
                <a16:creationId xmlns:a16="http://schemas.microsoft.com/office/drawing/2014/main" id="{374E2EB9-E39B-477D-B2C9-40D8B47BB4FA}"/>
              </a:ext>
            </a:extLst>
          </p:cNvPr>
          <p:cNvSpPr>
            <a:spLocks noGrp="1"/>
          </p:cNvSpPr>
          <p:nvPr>
            <p:ph type="title"/>
          </p:nvPr>
        </p:nvSpPr>
        <p:spPr/>
        <p:txBody>
          <a:bodyPr/>
          <a:lstStyle/>
          <a:p>
            <a:r>
              <a:rPr lang="en-US" dirty="0"/>
              <a:t>Climate Viability</a:t>
            </a:r>
          </a:p>
        </p:txBody>
      </p:sp>
      <p:pic>
        <p:nvPicPr>
          <p:cNvPr id="9" name="Picture 8">
            <a:extLst>
              <a:ext uri="{FF2B5EF4-FFF2-40B4-BE49-F238E27FC236}">
                <a16:creationId xmlns:a16="http://schemas.microsoft.com/office/drawing/2014/main" id="{91163088-7457-43BA-80D0-AACA1480A1F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10981" y="1852551"/>
            <a:ext cx="9558690" cy="4458766"/>
          </a:xfrm>
          <a:prstGeom prst="rect">
            <a:avLst/>
          </a:prstGeom>
        </p:spPr>
      </p:pic>
    </p:spTree>
    <p:extLst>
      <p:ext uri="{BB962C8B-B14F-4D97-AF65-F5344CB8AC3E}">
        <p14:creationId xmlns:p14="http://schemas.microsoft.com/office/powerpoint/2010/main" val="113951977"/>
      </p:ext>
    </p:extLst>
  </p:cSld>
  <p:clrMapOvr>
    <a:masterClrMapping/>
  </p:clrMapOvr>
  <mc:AlternateContent xmlns:mc="http://schemas.openxmlformats.org/markup-compatibility/2006">
    <mc:Choice xmlns:p14="http://schemas.microsoft.com/office/powerpoint/2010/main" Requires="p14">
      <p:transition spd="slow" p14:dur="2000" advTm="27072"/>
    </mc:Choice>
    <mc:Fallback>
      <p:transition spd="slow" advTm="2707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54221" y="1737359"/>
            <a:ext cx="7344517" cy="4487443"/>
          </a:xfrm>
          <a:prstGeom prst="rect">
            <a:avLst/>
          </a:prstGeom>
        </p:spPr>
      </p:pic>
      <p:sp>
        <p:nvSpPr>
          <p:cNvPr id="7" name="Title 6">
            <a:extLst>
              <a:ext uri="{FF2B5EF4-FFF2-40B4-BE49-F238E27FC236}">
                <a16:creationId xmlns:a16="http://schemas.microsoft.com/office/drawing/2014/main" id="{1A37342C-4343-4938-8DC6-9218B4122744}"/>
              </a:ext>
            </a:extLst>
          </p:cNvPr>
          <p:cNvSpPr>
            <a:spLocks noGrp="1"/>
          </p:cNvSpPr>
          <p:nvPr>
            <p:ph type="title"/>
          </p:nvPr>
        </p:nvSpPr>
        <p:spPr/>
        <p:txBody>
          <a:bodyPr/>
          <a:lstStyle/>
          <a:p>
            <a:r>
              <a:rPr lang="en-US" dirty="0"/>
              <a:t>Big sagebrush limitations</a:t>
            </a:r>
          </a:p>
        </p:txBody>
      </p:sp>
    </p:spTree>
    <p:extLst>
      <p:ext uri="{BB962C8B-B14F-4D97-AF65-F5344CB8AC3E}">
        <p14:creationId xmlns:p14="http://schemas.microsoft.com/office/powerpoint/2010/main" val="2778367954"/>
      </p:ext>
    </p:extLst>
  </p:cSld>
  <p:clrMapOvr>
    <a:masterClrMapping/>
  </p:clrMapOvr>
  <mc:AlternateContent xmlns:mc="http://schemas.openxmlformats.org/markup-compatibility/2006">
    <mc:Choice xmlns:p14="http://schemas.microsoft.com/office/powerpoint/2010/main" Requires="p14">
      <p:transition spd="slow" p14:dur="2000" advTm="49048"/>
    </mc:Choice>
    <mc:Fallback>
      <p:transition spd="slow" advTm="4904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548352-D660-4011-B4C1-B9908C02F5C4}"/>
              </a:ext>
            </a:extLst>
          </p:cNvPr>
          <p:cNvSpPr>
            <a:spLocks noGrp="1"/>
          </p:cNvSpPr>
          <p:nvPr>
            <p:ph type="title"/>
          </p:nvPr>
        </p:nvSpPr>
        <p:spPr/>
        <p:txBody>
          <a:bodyPr/>
          <a:lstStyle/>
          <a:p>
            <a:r>
              <a:rPr lang="en-US" dirty="0"/>
              <a:t>Global Climate Considerations</a:t>
            </a:r>
          </a:p>
        </p:txBody>
      </p:sp>
      <p:grpSp>
        <p:nvGrpSpPr>
          <p:cNvPr id="25" name="Group 18">
            <a:extLst>
              <a:ext uri="{FF2B5EF4-FFF2-40B4-BE49-F238E27FC236}">
                <a16:creationId xmlns:a16="http://schemas.microsoft.com/office/drawing/2014/main" id="{E9A167D7-DB34-4851-800D-0C335D064043}"/>
              </a:ext>
            </a:extLst>
          </p:cNvPr>
          <p:cNvGrpSpPr>
            <a:grpSpLocks/>
          </p:cNvGrpSpPr>
          <p:nvPr/>
        </p:nvGrpSpPr>
        <p:grpSpPr bwMode="auto">
          <a:xfrm>
            <a:off x="1551298" y="2381103"/>
            <a:ext cx="8894763" cy="3406775"/>
            <a:chOff x="0" y="1158115"/>
            <a:chExt cx="9144000" cy="3406743"/>
          </a:xfrm>
        </p:grpSpPr>
        <p:pic>
          <p:nvPicPr>
            <p:cNvPr id="26" name="Picture 3">
              <a:extLst>
                <a:ext uri="{FF2B5EF4-FFF2-40B4-BE49-F238E27FC236}">
                  <a16:creationId xmlns:a16="http://schemas.microsoft.com/office/drawing/2014/main" id="{766B6B61-E314-4CEC-9E7F-20162221EDD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483615"/>
              <a:ext cx="9144000" cy="308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a:extLst>
                <a:ext uri="{FF2B5EF4-FFF2-40B4-BE49-F238E27FC236}">
                  <a16:creationId xmlns:a16="http://schemas.microsoft.com/office/drawing/2014/main" id="{99624101-6DC9-4FA5-9B06-18982526F33C}"/>
                </a:ext>
              </a:extLst>
            </p:cNvPr>
            <p:cNvSpPr/>
            <p:nvPr/>
          </p:nvSpPr>
          <p:spPr>
            <a:xfrm>
              <a:off x="7201940" y="2629714"/>
              <a:ext cx="620153" cy="5635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8" name="Rectangle 27">
              <a:extLst>
                <a:ext uri="{FF2B5EF4-FFF2-40B4-BE49-F238E27FC236}">
                  <a16:creationId xmlns:a16="http://schemas.microsoft.com/office/drawing/2014/main" id="{4D18D65B-C6F5-49DC-8972-56F23885244A}"/>
                </a:ext>
              </a:extLst>
            </p:cNvPr>
            <p:cNvSpPr/>
            <p:nvPr/>
          </p:nvSpPr>
          <p:spPr>
            <a:xfrm>
              <a:off x="3902071" y="1823272"/>
              <a:ext cx="618521" cy="12763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9" name="Rectangle 28">
              <a:extLst>
                <a:ext uri="{FF2B5EF4-FFF2-40B4-BE49-F238E27FC236}">
                  <a16:creationId xmlns:a16="http://schemas.microsoft.com/office/drawing/2014/main" id="{7B53727C-6901-4C04-BF05-BC105B8FF7F9}"/>
                </a:ext>
              </a:extLst>
            </p:cNvPr>
            <p:cNvSpPr/>
            <p:nvPr/>
          </p:nvSpPr>
          <p:spPr>
            <a:xfrm>
              <a:off x="146878" y="1158115"/>
              <a:ext cx="8997122" cy="2206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0" name="Rectangle 29">
              <a:extLst>
                <a:ext uri="{FF2B5EF4-FFF2-40B4-BE49-F238E27FC236}">
                  <a16:creationId xmlns:a16="http://schemas.microsoft.com/office/drawing/2014/main" id="{9AE7ECBC-2F31-4141-8D3F-C2A21662DBDA}"/>
                </a:ext>
              </a:extLst>
            </p:cNvPr>
            <p:cNvSpPr/>
            <p:nvPr/>
          </p:nvSpPr>
          <p:spPr>
            <a:xfrm>
              <a:off x="584250" y="1483550"/>
              <a:ext cx="1468784" cy="2206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1" name="Rectangle 30">
              <a:extLst>
                <a:ext uri="{FF2B5EF4-FFF2-40B4-BE49-F238E27FC236}">
                  <a16:creationId xmlns:a16="http://schemas.microsoft.com/office/drawing/2014/main" id="{F1DCB92E-B0F9-4403-9A22-4E0798FDC121}"/>
                </a:ext>
              </a:extLst>
            </p:cNvPr>
            <p:cNvSpPr/>
            <p:nvPr/>
          </p:nvSpPr>
          <p:spPr>
            <a:xfrm>
              <a:off x="3384732" y="3099610"/>
              <a:ext cx="189310" cy="9413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2" name="Rectangle 31">
              <a:extLst>
                <a:ext uri="{FF2B5EF4-FFF2-40B4-BE49-F238E27FC236}">
                  <a16:creationId xmlns:a16="http://schemas.microsoft.com/office/drawing/2014/main" id="{F8B1ECD5-BC63-4466-9BD7-FBD95996FB35}"/>
                </a:ext>
              </a:extLst>
            </p:cNvPr>
            <p:cNvSpPr/>
            <p:nvPr/>
          </p:nvSpPr>
          <p:spPr>
            <a:xfrm>
              <a:off x="3642586" y="1929633"/>
              <a:ext cx="189310" cy="9413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3" name="Rectangle 32">
              <a:extLst>
                <a:ext uri="{FF2B5EF4-FFF2-40B4-BE49-F238E27FC236}">
                  <a16:creationId xmlns:a16="http://schemas.microsoft.com/office/drawing/2014/main" id="{0D29C398-D2C0-47C1-AED4-14724D0C122C}"/>
                </a:ext>
              </a:extLst>
            </p:cNvPr>
            <p:cNvSpPr/>
            <p:nvPr/>
          </p:nvSpPr>
          <p:spPr>
            <a:xfrm>
              <a:off x="3242750" y="1751834"/>
              <a:ext cx="189310" cy="9413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4" name="Rectangle 33">
              <a:extLst>
                <a:ext uri="{FF2B5EF4-FFF2-40B4-BE49-F238E27FC236}">
                  <a16:creationId xmlns:a16="http://schemas.microsoft.com/office/drawing/2014/main" id="{A5460E25-7345-4833-BD6A-DD4EA5D48DE7}"/>
                </a:ext>
              </a:extLst>
            </p:cNvPr>
            <p:cNvSpPr/>
            <p:nvPr/>
          </p:nvSpPr>
          <p:spPr>
            <a:xfrm>
              <a:off x="3055072" y="2040757"/>
              <a:ext cx="187679" cy="9413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5" name="Rectangle 34">
              <a:extLst>
                <a:ext uri="{FF2B5EF4-FFF2-40B4-BE49-F238E27FC236}">
                  <a16:creationId xmlns:a16="http://schemas.microsoft.com/office/drawing/2014/main" id="{57868E53-A114-4559-B250-8B44C33D1ECB}"/>
                </a:ext>
              </a:extLst>
            </p:cNvPr>
            <p:cNvSpPr/>
            <p:nvPr/>
          </p:nvSpPr>
          <p:spPr>
            <a:xfrm>
              <a:off x="2361480" y="2401116"/>
              <a:ext cx="332924" cy="4698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6" name="Rectangle 35">
              <a:extLst>
                <a:ext uri="{FF2B5EF4-FFF2-40B4-BE49-F238E27FC236}">
                  <a16:creationId xmlns:a16="http://schemas.microsoft.com/office/drawing/2014/main" id="{B527E781-A23D-4158-918F-8861A713C030}"/>
                </a:ext>
              </a:extLst>
            </p:cNvPr>
            <p:cNvSpPr/>
            <p:nvPr/>
          </p:nvSpPr>
          <p:spPr>
            <a:xfrm>
              <a:off x="2196649" y="1751834"/>
              <a:ext cx="189310" cy="4698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7" name="Rectangle 36">
              <a:extLst>
                <a:ext uri="{FF2B5EF4-FFF2-40B4-BE49-F238E27FC236}">
                  <a16:creationId xmlns:a16="http://schemas.microsoft.com/office/drawing/2014/main" id="{25863FC8-D336-4849-8C1C-3168B3260518}"/>
                </a:ext>
              </a:extLst>
            </p:cNvPr>
            <p:cNvSpPr/>
            <p:nvPr/>
          </p:nvSpPr>
          <p:spPr>
            <a:xfrm>
              <a:off x="4936748" y="2907524"/>
              <a:ext cx="985718" cy="4698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8" name="Rectangle 37">
              <a:extLst>
                <a:ext uri="{FF2B5EF4-FFF2-40B4-BE49-F238E27FC236}">
                  <a16:creationId xmlns:a16="http://schemas.microsoft.com/office/drawing/2014/main" id="{F1A317BE-09EF-43EA-8E8C-3B4FEFEC429D}"/>
                </a:ext>
              </a:extLst>
            </p:cNvPr>
            <p:cNvSpPr/>
            <p:nvPr/>
          </p:nvSpPr>
          <p:spPr>
            <a:xfrm>
              <a:off x="2196649" y="3521881"/>
              <a:ext cx="620153" cy="5635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9" name="Rectangle 38">
              <a:extLst>
                <a:ext uri="{FF2B5EF4-FFF2-40B4-BE49-F238E27FC236}">
                  <a16:creationId xmlns:a16="http://schemas.microsoft.com/office/drawing/2014/main" id="{DE265353-A1BF-47D1-A2B9-B3FB9FFBE185}"/>
                </a:ext>
              </a:extLst>
            </p:cNvPr>
            <p:cNvSpPr/>
            <p:nvPr/>
          </p:nvSpPr>
          <p:spPr>
            <a:xfrm>
              <a:off x="8104426" y="3626655"/>
              <a:ext cx="582618" cy="201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grpSp>
      <p:sp>
        <p:nvSpPr>
          <p:cNvPr id="40" name="Title 1">
            <a:extLst>
              <a:ext uri="{FF2B5EF4-FFF2-40B4-BE49-F238E27FC236}">
                <a16:creationId xmlns:a16="http://schemas.microsoft.com/office/drawing/2014/main" id="{868DF693-DC29-47C3-B05B-3BD57FD6C7F7}"/>
              </a:ext>
            </a:extLst>
          </p:cNvPr>
          <p:cNvSpPr txBox="1">
            <a:spLocks/>
          </p:cNvSpPr>
          <p:nvPr/>
        </p:nvSpPr>
        <p:spPr bwMode="auto">
          <a:xfrm>
            <a:off x="1811647" y="1428602"/>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800" b="1" dirty="0">
                <a:latin typeface="Gill Sans" charset="0"/>
                <a:ea typeface="ＭＳ Ｐゴシック" panose="020B0600070205080204" pitchFamily="34" charset="-128"/>
              </a:rPr>
              <a:t>CLIMATE CHANGE</a:t>
            </a:r>
            <a:br>
              <a:rPr lang="en-US" sz="2800" dirty="0">
                <a:latin typeface="Gill Sans" charset="0"/>
                <a:ea typeface="ＭＳ Ｐゴシック" panose="020B0600070205080204" pitchFamily="34" charset="-128"/>
              </a:rPr>
            </a:br>
            <a:r>
              <a:rPr lang="en-US" sz="2800" dirty="0">
                <a:latin typeface="Gill Sans" charset="0"/>
                <a:ea typeface="ＭＳ Ｐゴシック" panose="020B0600070205080204" pitchFamily="34" charset="-128"/>
              </a:rPr>
              <a:t>NOT NEW TO EARTH, BUT NEW TO US…</a:t>
            </a:r>
          </a:p>
        </p:txBody>
      </p:sp>
      <p:sp>
        <p:nvSpPr>
          <p:cNvPr id="41" name="TextBox 19">
            <a:extLst>
              <a:ext uri="{FF2B5EF4-FFF2-40B4-BE49-F238E27FC236}">
                <a16:creationId xmlns:a16="http://schemas.microsoft.com/office/drawing/2014/main" id="{00CDD574-D8F4-4DCD-A27F-AC8069FEA2A3}"/>
              </a:ext>
            </a:extLst>
          </p:cNvPr>
          <p:cNvSpPr txBox="1">
            <a:spLocks noChangeArrowheads="1"/>
          </p:cNvSpPr>
          <p:nvPr/>
        </p:nvSpPr>
        <p:spPr bwMode="auto">
          <a:xfrm>
            <a:off x="7566335" y="5692627"/>
            <a:ext cx="2800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600">
                <a:latin typeface="Gill Sans" charset="0"/>
              </a:rPr>
              <a:t>----Thousands of years ago------</a:t>
            </a:r>
          </a:p>
        </p:txBody>
      </p:sp>
      <p:sp>
        <p:nvSpPr>
          <p:cNvPr id="42" name="TextBox 20">
            <a:extLst>
              <a:ext uri="{FF2B5EF4-FFF2-40B4-BE49-F238E27FC236}">
                <a16:creationId xmlns:a16="http://schemas.microsoft.com/office/drawing/2014/main" id="{08A52373-B4F9-465F-A837-FF130853DD1E}"/>
              </a:ext>
            </a:extLst>
          </p:cNvPr>
          <p:cNvSpPr txBox="1">
            <a:spLocks noChangeArrowheads="1"/>
          </p:cNvSpPr>
          <p:nvPr/>
        </p:nvSpPr>
        <p:spPr bwMode="auto">
          <a:xfrm>
            <a:off x="1743385" y="5692627"/>
            <a:ext cx="5321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600">
                <a:latin typeface="Gill Sans" charset="0"/>
              </a:rPr>
              <a:t>-------------------------Millions of years ago---------------------------</a:t>
            </a:r>
          </a:p>
        </p:txBody>
      </p:sp>
      <p:sp>
        <p:nvSpPr>
          <p:cNvPr id="43" name="Oval 42">
            <a:extLst>
              <a:ext uri="{FF2B5EF4-FFF2-40B4-BE49-F238E27FC236}">
                <a16:creationId xmlns:a16="http://schemas.microsoft.com/office/drawing/2014/main" id="{29230E64-9CF2-488E-AA2C-2147E2E504F0}"/>
              </a:ext>
            </a:extLst>
          </p:cNvPr>
          <p:cNvSpPr>
            <a:spLocks noChangeArrowheads="1"/>
          </p:cNvSpPr>
          <p:nvPr/>
        </p:nvSpPr>
        <p:spPr bwMode="auto">
          <a:xfrm rot="-1252366">
            <a:off x="9871386" y="4428978"/>
            <a:ext cx="523875" cy="307975"/>
          </a:xfrm>
          <a:prstGeom prst="ellipse">
            <a:avLst/>
          </a:prstGeom>
          <a:noFill/>
          <a:ln w="1905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endParaRPr>
          </a:p>
        </p:txBody>
      </p:sp>
      <p:grpSp>
        <p:nvGrpSpPr>
          <p:cNvPr id="44" name="Group 30">
            <a:extLst>
              <a:ext uri="{FF2B5EF4-FFF2-40B4-BE49-F238E27FC236}">
                <a16:creationId xmlns:a16="http://schemas.microsoft.com/office/drawing/2014/main" id="{57F2CD86-0CE0-4480-94A9-6A16014DFAFB}"/>
              </a:ext>
            </a:extLst>
          </p:cNvPr>
          <p:cNvGrpSpPr>
            <a:grpSpLocks/>
          </p:cNvGrpSpPr>
          <p:nvPr/>
        </p:nvGrpSpPr>
        <p:grpSpPr bwMode="auto">
          <a:xfrm>
            <a:off x="2861686" y="3572510"/>
            <a:ext cx="7405905" cy="2813046"/>
            <a:chOff x="584563" y="2689225"/>
            <a:chExt cx="9272832" cy="3558810"/>
          </a:xfrm>
        </p:grpSpPr>
        <p:pic>
          <p:nvPicPr>
            <p:cNvPr id="45" name="Picture 21">
              <a:extLst>
                <a:ext uri="{FF2B5EF4-FFF2-40B4-BE49-F238E27FC236}">
                  <a16:creationId xmlns:a16="http://schemas.microsoft.com/office/drawing/2014/main" id="{53D94978-D197-4253-AEB8-55DEDEC5C8BA}"/>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4563" y="2689225"/>
              <a:ext cx="6074997" cy="35588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46" name="Straight Connector 45">
              <a:extLst>
                <a:ext uri="{FF2B5EF4-FFF2-40B4-BE49-F238E27FC236}">
                  <a16:creationId xmlns:a16="http://schemas.microsoft.com/office/drawing/2014/main" id="{16D5026D-C251-4405-9F8A-D523D4D6F2EB}"/>
                </a:ext>
              </a:extLst>
            </p:cNvPr>
            <p:cNvCxnSpPr>
              <a:cxnSpLocks noChangeShapeType="1"/>
              <a:endCxn id="43" idx="7"/>
            </p:cNvCxnSpPr>
            <p:nvPr/>
          </p:nvCxnSpPr>
          <p:spPr bwMode="auto">
            <a:xfrm>
              <a:off x="6508799" y="3050543"/>
              <a:ext cx="3348596" cy="704820"/>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7" name="Straight Connector 46">
              <a:extLst>
                <a:ext uri="{FF2B5EF4-FFF2-40B4-BE49-F238E27FC236}">
                  <a16:creationId xmlns:a16="http://schemas.microsoft.com/office/drawing/2014/main" id="{72E1F63C-630A-48A4-899E-E9F1989C7F64}"/>
                </a:ext>
              </a:extLst>
            </p:cNvPr>
            <p:cNvCxnSpPr>
              <a:cxnSpLocks noChangeShapeType="1"/>
              <a:stCxn id="43" idx="3"/>
            </p:cNvCxnSpPr>
            <p:nvPr/>
          </p:nvCxnSpPr>
          <p:spPr bwMode="auto">
            <a:xfrm flipH="1">
              <a:off x="6304848" y="4179760"/>
              <a:ext cx="3216318" cy="1484015"/>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3403422184"/>
      </p:ext>
    </p:extLst>
  </p:cSld>
  <p:clrMapOvr>
    <a:masterClrMapping/>
  </p:clrMapOvr>
  <mc:AlternateContent xmlns:mc="http://schemas.openxmlformats.org/markup-compatibility/2006">
    <mc:Choice xmlns:p14="http://schemas.microsoft.com/office/powerpoint/2010/main" Requires="p14">
      <p:transition spd="slow" p14:dur="2000" advTm="83388"/>
    </mc:Choice>
    <mc:Fallback>
      <p:transition spd="slow" advTm="833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l="32626" t="20503" r="32481" b="15816"/>
          <a:stretch>
            <a:fillRect/>
          </a:stretch>
        </p:blipFill>
        <p:spPr bwMode="auto">
          <a:xfrm>
            <a:off x="7943811" y="274638"/>
            <a:ext cx="4198708" cy="6477000"/>
          </a:xfrm>
          <a:prstGeom prst="rect">
            <a:avLst/>
          </a:prstGeom>
          <a:noFill/>
          <a:ln w="9525">
            <a:noFill/>
            <a:miter lim="800000"/>
            <a:headEnd/>
            <a:tailEnd/>
          </a:ln>
        </p:spPr>
      </p:pic>
      <p:sp>
        <p:nvSpPr>
          <p:cNvPr id="14339" name="Text Box 3"/>
          <p:cNvSpPr txBox="1">
            <a:spLocks noChangeArrowheads="1"/>
          </p:cNvSpPr>
          <p:nvPr/>
        </p:nvSpPr>
        <p:spPr bwMode="auto">
          <a:xfrm>
            <a:off x="1524001" y="6548439"/>
            <a:ext cx="4076693" cy="307777"/>
          </a:xfrm>
          <a:prstGeom prst="rect">
            <a:avLst/>
          </a:prstGeom>
          <a:noFill/>
          <a:ln w="9525">
            <a:noFill/>
            <a:miter lim="800000"/>
            <a:headEnd/>
            <a:tailEnd/>
          </a:ln>
        </p:spPr>
        <p:txBody>
          <a:bodyPr wrap="none">
            <a:spAutoFit/>
          </a:bodyPr>
          <a:lstStyle/>
          <a:p>
            <a:r>
              <a:rPr lang="en-US" sz="1400" dirty="0"/>
              <a:t>UN Intergovernmental Panel on Climate Change 2000</a:t>
            </a:r>
          </a:p>
        </p:txBody>
      </p:sp>
      <p:sp>
        <p:nvSpPr>
          <p:cNvPr id="14340" name="Rectangle 4"/>
          <p:cNvSpPr>
            <a:spLocks noChangeArrowheads="1"/>
          </p:cNvSpPr>
          <p:nvPr/>
        </p:nvSpPr>
        <p:spPr bwMode="auto">
          <a:xfrm>
            <a:off x="826324" y="2055616"/>
            <a:ext cx="5261967" cy="4800600"/>
          </a:xfrm>
          <a:prstGeom prst="rect">
            <a:avLst/>
          </a:prstGeom>
          <a:noFill/>
          <a:ln w="9525">
            <a:noFill/>
            <a:miter lim="800000"/>
            <a:headEnd/>
            <a:tailEnd/>
          </a:ln>
        </p:spPr>
        <p:txBody>
          <a:bodyPr/>
          <a:lstStyle/>
          <a:p>
            <a:pPr marL="342900" indent="-342900">
              <a:lnSpc>
                <a:spcPct val="90000"/>
              </a:lnSpc>
              <a:spcBef>
                <a:spcPct val="20000"/>
              </a:spcBef>
              <a:buClr>
                <a:srgbClr val="996633"/>
              </a:buClr>
              <a:buFontTx/>
              <a:buChar char="•"/>
            </a:pPr>
            <a:r>
              <a:rPr lang="en-US" sz="2400" dirty="0"/>
              <a:t>CO</a:t>
            </a:r>
            <a:r>
              <a:rPr lang="en-US" sz="2400" baseline="-25000" dirty="0"/>
              <a:t>2 </a:t>
            </a:r>
            <a:r>
              <a:rPr lang="en-US" sz="2400" dirty="0"/>
              <a:t>content has increased by 31% since 1750</a:t>
            </a:r>
          </a:p>
          <a:p>
            <a:pPr marL="342900" indent="-342900">
              <a:lnSpc>
                <a:spcPct val="90000"/>
              </a:lnSpc>
              <a:spcBef>
                <a:spcPct val="20000"/>
              </a:spcBef>
              <a:buClr>
                <a:srgbClr val="996633"/>
              </a:buClr>
              <a:buFontTx/>
              <a:buChar char="•"/>
            </a:pPr>
            <a:r>
              <a:rPr lang="en-US" sz="2400" dirty="0"/>
              <a:t>Higher concentration now than at any time in last 650,000 yr, and probably more than at any time in last 20 million yr</a:t>
            </a:r>
          </a:p>
          <a:p>
            <a:pPr marL="342900" indent="-342900">
              <a:lnSpc>
                <a:spcPct val="90000"/>
              </a:lnSpc>
              <a:spcBef>
                <a:spcPct val="20000"/>
              </a:spcBef>
              <a:buClr>
                <a:srgbClr val="996633"/>
              </a:buClr>
              <a:buFontTx/>
              <a:buChar char="•"/>
            </a:pPr>
            <a:r>
              <a:rPr lang="en-US" sz="2400" dirty="0"/>
              <a:t>Rate of increase in concentration is unprecedented in the last 20,000 yr</a:t>
            </a:r>
          </a:p>
        </p:txBody>
      </p:sp>
      <p:sp>
        <p:nvSpPr>
          <p:cNvPr id="3" name="Title 2">
            <a:extLst>
              <a:ext uri="{FF2B5EF4-FFF2-40B4-BE49-F238E27FC236}">
                <a16:creationId xmlns:a16="http://schemas.microsoft.com/office/drawing/2014/main" id="{B7F8D34D-ECD5-4C3B-82D7-2821253B98F9}"/>
              </a:ext>
            </a:extLst>
          </p:cNvPr>
          <p:cNvSpPr>
            <a:spLocks noGrp="1"/>
          </p:cNvSpPr>
          <p:nvPr>
            <p:ph type="title"/>
          </p:nvPr>
        </p:nvSpPr>
        <p:spPr/>
        <p:txBody>
          <a:bodyPr/>
          <a:lstStyle/>
          <a:p>
            <a:r>
              <a:rPr lang="en-US" dirty="0"/>
              <a:t>Greenhouse Gasses</a:t>
            </a:r>
          </a:p>
        </p:txBody>
      </p:sp>
    </p:spTree>
    <p:extLst>
      <p:ext uri="{BB962C8B-B14F-4D97-AF65-F5344CB8AC3E}">
        <p14:creationId xmlns:p14="http://schemas.microsoft.com/office/powerpoint/2010/main" val="3304345316"/>
      </p:ext>
    </p:extLst>
  </p:cSld>
  <p:clrMapOvr>
    <a:masterClrMapping/>
  </p:clrMapOvr>
  <p:transition advTm="69355"/>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F1F4D-4674-46C8-9340-FF46CF7D505A}"/>
              </a:ext>
            </a:extLst>
          </p:cNvPr>
          <p:cNvSpPr>
            <a:spLocks noGrp="1"/>
          </p:cNvSpPr>
          <p:nvPr>
            <p:ph type="title"/>
          </p:nvPr>
        </p:nvSpPr>
        <p:spPr/>
        <p:txBody>
          <a:bodyPr/>
          <a:lstStyle/>
          <a:p>
            <a:r>
              <a:rPr lang="en-US" dirty="0"/>
              <a:t>Warmer/Hotter</a:t>
            </a:r>
          </a:p>
        </p:txBody>
      </p:sp>
      <p:pic>
        <p:nvPicPr>
          <p:cNvPr id="3" name="Content Placeholder 3" descr="TEMP.tif">
            <a:extLst>
              <a:ext uri="{FF2B5EF4-FFF2-40B4-BE49-F238E27FC236}">
                <a16:creationId xmlns:a16="http://schemas.microsoft.com/office/drawing/2014/main" id="{A17500EE-82CD-4875-933F-14B50F4FD98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058167" y="1763487"/>
            <a:ext cx="4610100" cy="3252787"/>
          </a:xfrm>
          <a:prstGeom prst="rect">
            <a:avLst/>
          </a:prstGeom>
        </p:spPr>
      </p:pic>
      <p:pic>
        <p:nvPicPr>
          <p:cNvPr id="4" name="Picture 6">
            <a:extLst>
              <a:ext uri="{FF2B5EF4-FFF2-40B4-BE49-F238E27FC236}">
                <a16:creationId xmlns:a16="http://schemas.microsoft.com/office/drawing/2014/main" id="{DA54CB40-E5A0-4D2F-BF7F-54AC3008781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13275" y="2356089"/>
            <a:ext cx="4006850" cy="380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E0CE7808-D457-47FD-AB24-BD3537135432}"/>
              </a:ext>
            </a:extLst>
          </p:cNvPr>
          <p:cNvSpPr txBox="1">
            <a:spLocks noChangeArrowheads="1"/>
          </p:cNvSpPr>
          <p:nvPr/>
        </p:nvSpPr>
        <p:spPr bwMode="auto">
          <a:xfrm>
            <a:off x="8013275" y="1762364"/>
            <a:ext cx="40068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sz="1600" dirty="0">
                <a:latin typeface="Gill Sans" charset="0"/>
              </a:rPr>
              <a:t>Change in Mean Annual Temperature</a:t>
            </a:r>
          </a:p>
          <a:p>
            <a:pPr algn="ctr" eaLnBrk="1" hangingPunct="1">
              <a:spcBef>
                <a:spcPct val="0"/>
              </a:spcBef>
              <a:buFontTx/>
              <a:buNone/>
            </a:pPr>
            <a:r>
              <a:rPr lang="en-US" sz="1600" dirty="0">
                <a:latin typeface="Gill Sans" charset="0"/>
              </a:rPr>
              <a:t> (1920 – 2000)</a:t>
            </a:r>
          </a:p>
          <a:p>
            <a:pPr algn="ctr" eaLnBrk="1" hangingPunct="1">
              <a:spcBef>
                <a:spcPct val="0"/>
              </a:spcBef>
              <a:buFontTx/>
              <a:buNone/>
            </a:pPr>
            <a:r>
              <a:rPr lang="en-US" sz="1600" dirty="0">
                <a:latin typeface="Gill Sans" charset="0"/>
              </a:rPr>
              <a:t> </a:t>
            </a:r>
          </a:p>
        </p:txBody>
      </p:sp>
      <p:sp>
        <p:nvSpPr>
          <p:cNvPr id="6" name="TextBox 6">
            <a:extLst>
              <a:ext uri="{FF2B5EF4-FFF2-40B4-BE49-F238E27FC236}">
                <a16:creationId xmlns:a16="http://schemas.microsoft.com/office/drawing/2014/main" id="{CC9EBBFE-B44D-4F4E-A225-5A31F52C5F52}"/>
              </a:ext>
            </a:extLst>
          </p:cNvPr>
          <p:cNvSpPr txBox="1">
            <a:spLocks noChangeArrowheads="1"/>
          </p:cNvSpPr>
          <p:nvPr/>
        </p:nvSpPr>
        <p:spPr bwMode="auto">
          <a:xfrm>
            <a:off x="2362966" y="5222649"/>
            <a:ext cx="3733033" cy="5847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600" dirty="0">
                <a:solidFill>
                  <a:srgbClr val="C7A783"/>
                </a:solidFill>
                <a:latin typeface="Gill Sans" charset="0"/>
              </a:rPr>
              <a:t>Temperatures are getting hotter </a:t>
            </a:r>
            <a:r>
              <a:rPr lang="en-US" sz="1600" dirty="0">
                <a:solidFill>
                  <a:srgbClr val="595959"/>
                </a:solidFill>
                <a:latin typeface="Gill Sans" charset="0"/>
              </a:rPr>
              <a:t>across the region, particularly over the </a:t>
            </a:r>
            <a:r>
              <a:rPr lang="en-US" sz="1600" dirty="0">
                <a:solidFill>
                  <a:srgbClr val="C7A783"/>
                </a:solidFill>
                <a:latin typeface="Gill Sans" charset="0"/>
              </a:rPr>
              <a:t>past 30 years</a:t>
            </a:r>
          </a:p>
        </p:txBody>
      </p:sp>
      <p:sp>
        <p:nvSpPr>
          <p:cNvPr id="7" name="TextBox 7">
            <a:extLst>
              <a:ext uri="{FF2B5EF4-FFF2-40B4-BE49-F238E27FC236}">
                <a16:creationId xmlns:a16="http://schemas.microsoft.com/office/drawing/2014/main" id="{FEB8EF14-0628-46B8-B2A8-CFF8603FBC54}"/>
              </a:ext>
            </a:extLst>
          </p:cNvPr>
          <p:cNvSpPr txBox="1">
            <a:spLocks noChangeArrowheads="1"/>
          </p:cNvSpPr>
          <p:nvPr/>
        </p:nvSpPr>
        <p:spPr bwMode="auto">
          <a:xfrm>
            <a:off x="7805614" y="1066647"/>
            <a:ext cx="4214511" cy="6617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en-US" sz="1800" dirty="0">
                <a:solidFill>
                  <a:srgbClr val="595959"/>
                </a:solidFill>
                <a:latin typeface="Gill Sans" charset="0"/>
              </a:rPr>
              <a:t>This</a:t>
            </a:r>
            <a:r>
              <a:rPr lang="en-US" sz="1800" dirty="0">
                <a:solidFill>
                  <a:srgbClr val="7F7F7F"/>
                </a:solidFill>
                <a:latin typeface="Gill Sans" charset="0"/>
              </a:rPr>
              <a:t> </a:t>
            </a:r>
            <a:r>
              <a:rPr lang="en-US" sz="1900" dirty="0">
                <a:solidFill>
                  <a:srgbClr val="C7A783"/>
                </a:solidFill>
                <a:latin typeface="Gill Sans" charset="0"/>
              </a:rPr>
              <a:t>increase in temperature </a:t>
            </a:r>
            <a:r>
              <a:rPr lang="en-US" sz="1800" dirty="0">
                <a:solidFill>
                  <a:srgbClr val="595959"/>
                </a:solidFill>
                <a:latin typeface="Gill Sans" charset="0"/>
              </a:rPr>
              <a:t>is observed for most locations in the region</a:t>
            </a:r>
          </a:p>
        </p:txBody>
      </p:sp>
    </p:spTree>
    <p:custDataLst>
      <p:tags r:id="rId1"/>
    </p:custDataLst>
    <p:extLst>
      <p:ext uri="{BB962C8B-B14F-4D97-AF65-F5344CB8AC3E}">
        <p14:creationId xmlns:p14="http://schemas.microsoft.com/office/powerpoint/2010/main" val="1295878290"/>
      </p:ext>
    </p:extLst>
  </p:cSld>
  <p:clrMapOvr>
    <a:masterClrMapping/>
  </p:clrMapOvr>
  <mc:AlternateContent xmlns:mc="http://schemas.openxmlformats.org/markup-compatibility/2006">
    <mc:Choice xmlns:p14="http://schemas.microsoft.com/office/powerpoint/2010/main" Requires="p14">
      <p:transition spd="slow" p14:dur="2000" advTm="44340"/>
    </mc:Choice>
    <mc:Fallback>
      <p:transition spd="slow" advTm="44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593D-D3AC-4321-806F-A84100E8D573}"/>
              </a:ext>
            </a:extLst>
          </p:cNvPr>
          <p:cNvSpPr>
            <a:spLocks noGrp="1"/>
          </p:cNvSpPr>
          <p:nvPr>
            <p:ph type="title"/>
          </p:nvPr>
        </p:nvSpPr>
        <p:spPr/>
        <p:txBody>
          <a:bodyPr/>
          <a:lstStyle/>
          <a:p>
            <a:r>
              <a:rPr lang="en-US" dirty="0"/>
              <a:t>Frost-Free Growing Season</a:t>
            </a:r>
          </a:p>
        </p:txBody>
      </p:sp>
      <p:pic>
        <p:nvPicPr>
          <p:cNvPr id="3" name="Content Placeholder 3" descr="GSL.tif">
            <a:extLst>
              <a:ext uri="{FF2B5EF4-FFF2-40B4-BE49-F238E27FC236}">
                <a16:creationId xmlns:a16="http://schemas.microsoft.com/office/drawing/2014/main" id="{08565E48-A11A-426A-B3F4-E7F018D2321E}"/>
              </a:ext>
            </a:extLst>
          </p:cNvPr>
          <p:cNvPicPr>
            <a:picLocks noChangeAspect="1"/>
          </p:cNvPicPr>
          <p:nvPr/>
        </p:nvPicPr>
        <p:blipFill>
          <a:blip r:embed="rId3" cstate="email">
            <a:extLst>
              <a:ext uri="{28A0092B-C50C-407E-A947-70E740481C1C}">
                <a14:useLocalDpi xmlns:a14="http://schemas.microsoft.com/office/drawing/2010/main"/>
              </a:ext>
            </a:extLst>
          </a:blip>
          <a:srcRect l="-4147" r="-4147"/>
          <a:stretch>
            <a:fillRect/>
          </a:stretch>
        </p:blipFill>
        <p:spPr>
          <a:xfrm>
            <a:off x="4249387" y="1765224"/>
            <a:ext cx="8229600" cy="4267200"/>
          </a:xfrm>
          <a:prstGeom prst="rect">
            <a:avLst/>
          </a:prstGeom>
        </p:spPr>
      </p:pic>
      <p:sp>
        <p:nvSpPr>
          <p:cNvPr id="4" name="TextBox 7">
            <a:extLst>
              <a:ext uri="{FF2B5EF4-FFF2-40B4-BE49-F238E27FC236}">
                <a16:creationId xmlns:a16="http://schemas.microsoft.com/office/drawing/2014/main" id="{CBEE7B4C-6B85-40C7-9DEC-35D2EE325CBB}"/>
              </a:ext>
            </a:extLst>
          </p:cNvPr>
          <p:cNvSpPr txBox="1">
            <a:spLocks noChangeArrowheads="1"/>
          </p:cNvSpPr>
          <p:nvPr/>
        </p:nvSpPr>
        <p:spPr bwMode="auto">
          <a:xfrm>
            <a:off x="618308" y="2032420"/>
            <a:ext cx="3599411" cy="8309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2400" dirty="0">
                <a:solidFill>
                  <a:srgbClr val="595959"/>
                </a:solidFill>
                <a:latin typeface="Gill Sans" charset="0"/>
              </a:rPr>
              <a:t>The frost-free </a:t>
            </a:r>
            <a:r>
              <a:rPr lang="en-US" sz="2400" dirty="0">
                <a:solidFill>
                  <a:srgbClr val="C7A783"/>
                </a:solidFill>
                <a:latin typeface="Gill Sans" charset="0"/>
              </a:rPr>
              <a:t>growing season</a:t>
            </a:r>
            <a:r>
              <a:rPr lang="en-US" sz="2400" dirty="0">
                <a:solidFill>
                  <a:srgbClr val="595959"/>
                </a:solidFill>
                <a:latin typeface="Gill Sans" charset="0"/>
              </a:rPr>
              <a:t> is </a:t>
            </a:r>
            <a:r>
              <a:rPr lang="en-US" sz="2400" dirty="0">
                <a:solidFill>
                  <a:srgbClr val="C7A783"/>
                </a:solidFill>
                <a:latin typeface="Gill Sans" charset="0"/>
              </a:rPr>
              <a:t>lengthening</a:t>
            </a:r>
          </a:p>
        </p:txBody>
      </p:sp>
    </p:spTree>
    <p:custDataLst>
      <p:tags r:id="rId1"/>
    </p:custDataLst>
    <p:extLst>
      <p:ext uri="{BB962C8B-B14F-4D97-AF65-F5344CB8AC3E}">
        <p14:creationId xmlns:p14="http://schemas.microsoft.com/office/powerpoint/2010/main" val="3308589701"/>
      </p:ext>
    </p:extLst>
  </p:cSld>
  <p:clrMapOvr>
    <a:masterClrMapping/>
  </p:clrMapOvr>
  <mc:AlternateContent xmlns:mc="http://schemas.openxmlformats.org/markup-compatibility/2006">
    <mc:Choice xmlns:p14="http://schemas.microsoft.com/office/powerpoint/2010/main" Requires="p14">
      <p:transition spd="slow" p14:dur="2000" advTm="50534"/>
    </mc:Choice>
    <mc:Fallback>
      <p:transition spd="slow" advTm="505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0876B-55EF-4CB7-B862-DDE142FCEB18}"/>
              </a:ext>
            </a:extLst>
          </p:cNvPr>
          <p:cNvSpPr>
            <a:spLocks noGrp="1"/>
          </p:cNvSpPr>
          <p:nvPr>
            <p:ph type="title"/>
          </p:nvPr>
        </p:nvSpPr>
        <p:spPr/>
        <p:txBody>
          <a:bodyPr/>
          <a:lstStyle/>
          <a:p>
            <a:r>
              <a:rPr lang="en-US" dirty="0"/>
              <a:t>Intensified Spring Precipitation.</a:t>
            </a:r>
          </a:p>
        </p:txBody>
      </p:sp>
      <p:pic>
        <p:nvPicPr>
          <p:cNvPr id="3" name="Picture 5">
            <a:extLst>
              <a:ext uri="{FF2B5EF4-FFF2-40B4-BE49-F238E27FC236}">
                <a16:creationId xmlns:a16="http://schemas.microsoft.com/office/drawing/2014/main" id="{A7A23BED-4755-49FB-945D-985B32EB0C3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040505" y="1864426"/>
            <a:ext cx="7585438" cy="33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a:extLst>
              <a:ext uri="{FF2B5EF4-FFF2-40B4-BE49-F238E27FC236}">
                <a16:creationId xmlns:a16="http://schemas.microsoft.com/office/drawing/2014/main" id="{74AF1048-5496-4B60-A4B4-9DE0F76DE75E}"/>
              </a:ext>
            </a:extLst>
          </p:cNvPr>
          <p:cNvSpPr txBox="1">
            <a:spLocks noChangeArrowheads="1"/>
          </p:cNvSpPr>
          <p:nvPr/>
        </p:nvSpPr>
        <p:spPr bwMode="auto">
          <a:xfrm>
            <a:off x="395425" y="2382339"/>
            <a:ext cx="3403811" cy="70788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2000" dirty="0">
                <a:solidFill>
                  <a:srgbClr val="595959"/>
                </a:solidFill>
                <a:latin typeface="Gill Sans" charset="0"/>
              </a:rPr>
              <a:t>The</a:t>
            </a:r>
            <a:r>
              <a:rPr lang="en-US" sz="2000" dirty="0">
                <a:solidFill>
                  <a:srgbClr val="C7A783"/>
                </a:solidFill>
                <a:latin typeface="Gill Sans" charset="0"/>
              </a:rPr>
              <a:t> intensity </a:t>
            </a:r>
            <a:r>
              <a:rPr lang="en-US" sz="2000" dirty="0">
                <a:solidFill>
                  <a:srgbClr val="595959"/>
                </a:solidFill>
                <a:latin typeface="Gill Sans" charset="0"/>
              </a:rPr>
              <a:t>of spring rainfall events is </a:t>
            </a:r>
            <a:r>
              <a:rPr lang="en-US" sz="2000" dirty="0">
                <a:solidFill>
                  <a:srgbClr val="C7A783"/>
                </a:solidFill>
                <a:latin typeface="Gill Sans" charset="0"/>
              </a:rPr>
              <a:t>increasing</a:t>
            </a:r>
          </a:p>
        </p:txBody>
      </p:sp>
      <p:pic>
        <p:nvPicPr>
          <p:cNvPr id="6" name="Picture 13">
            <a:extLst>
              <a:ext uri="{FF2B5EF4-FFF2-40B4-BE49-F238E27FC236}">
                <a16:creationId xmlns:a16="http://schemas.microsoft.com/office/drawing/2014/main" id="{F16A8F7C-77C5-46C0-BB37-4A33584321D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776"/>
          <a:stretch/>
        </p:blipFill>
        <p:spPr bwMode="auto">
          <a:xfrm>
            <a:off x="4354830" y="2136722"/>
            <a:ext cx="7115174" cy="443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297C595-B54C-465F-97A2-2619FC41853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125807" y="2507384"/>
            <a:ext cx="229023" cy="3771900"/>
          </a:xfrm>
          <a:prstGeom prst="rect">
            <a:avLst/>
          </a:prstGeom>
        </p:spPr>
      </p:pic>
    </p:spTree>
    <p:custDataLst>
      <p:tags r:id="rId1"/>
    </p:custDataLst>
    <p:extLst>
      <p:ext uri="{BB962C8B-B14F-4D97-AF65-F5344CB8AC3E}">
        <p14:creationId xmlns:p14="http://schemas.microsoft.com/office/powerpoint/2010/main" val="3990743625"/>
      </p:ext>
    </p:extLst>
  </p:cSld>
  <p:clrMapOvr>
    <a:masterClrMapping/>
  </p:clrMapOvr>
  <mc:AlternateContent xmlns:mc="http://schemas.openxmlformats.org/markup-compatibility/2006">
    <mc:Choice xmlns:p14="http://schemas.microsoft.com/office/powerpoint/2010/main" Requires="p14">
      <p:transition spd="slow" p14:dur="2000" advTm="14244"/>
    </mc:Choice>
    <mc:Fallback>
      <p:transition spd="slow" advTm="142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EB62-1C2E-48FC-9F8C-BAAE92A347FA}"/>
              </a:ext>
            </a:extLst>
          </p:cNvPr>
          <p:cNvSpPr>
            <a:spLocks noGrp="1"/>
          </p:cNvSpPr>
          <p:nvPr>
            <p:ph type="title"/>
          </p:nvPr>
        </p:nvSpPr>
        <p:spPr/>
        <p:txBody>
          <a:bodyPr/>
          <a:lstStyle/>
          <a:p>
            <a:r>
              <a:rPr lang="en-US" dirty="0"/>
              <a:t>Winter Shifts from Snow to Rain</a:t>
            </a:r>
          </a:p>
        </p:txBody>
      </p:sp>
      <p:pic>
        <p:nvPicPr>
          <p:cNvPr id="3" name="Picture 3">
            <a:extLst>
              <a:ext uri="{FF2B5EF4-FFF2-40B4-BE49-F238E27FC236}">
                <a16:creationId xmlns:a16="http://schemas.microsoft.com/office/drawing/2014/main" id="{1FD164BA-FE6E-4024-88E5-84FFC8C573F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00525" y="1849940"/>
            <a:ext cx="10287490" cy="389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CA17F90-AEFA-495B-9535-CDC828C05893}"/>
              </a:ext>
            </a:extLst>
          </p:cNvPr>
          <p:cNvSpPr txBox="1">
            <a:spLocks noChangeArrowheads="1"/>
          </p:cNvSpPr>
          <p:nvPr/>
        </p:nvSpPr>
        <p:spPr bwMode="auto">
          <a:xfrm>
            <a:off x="10592842" y="6410480"/>
            <a:ext cx="1427163" cy="307975"/>
          </a:xfrm>
          <a:prstGeom prst="rect">
            <a:avLst/>
          </a:prstGeom>
          <a:noFill/>
          <a:ln w="9525">
            <a:noFill/>
            <a:miter lim="800000"/>
            <a:headEnd/>
            <a:tailEnd/>
          </a:ln>
        </p:spPr>
        <p:txBody>
          <a:bodyPr wrap="square">
            <a:spAutoFit/>
          </a:bodyPr>
          <a:lstStyle/>
          <a:p>
            <a:pPr eaLnBrk="1" hangingPunct="1">
              <a:defRPr/>
            </a:pPr>
            <a:r>
              <a:rPr lang="en-US" sz="1400" dirty="0" err="1">
                <a:solidFill>
                  <a:schemeClr val="bg1">
                    <a:lumMod val="95000"/>
                  </a:schemeClr>
                </a:solidFill>
                <a:latin typeface="Gill Sans"/>
                <a:ea typeface="ＭＳ Ｐゴシック" charset="-128"/>
                <a:cs typeface="Gill Sans"/>
              </a:rPr>
              <a:t>Nayak</a:t>
            </a:r>
            <a:r>
              <a:rPr lang="en-US" sz="1400" dirty="0">
                <a:solidFill>
                  <a:schemeClr val="bg1">
                    <a:lumMod val="95000"/>
                  </a:schemeClr>
                </a:solidFill>
                <a:latin typeface="Gill Sans"/>
                <a:ea typeface="ＭＳ Ｐゴシック" charset="-128"/>
                <a:cs typeface="Gill Sans"/>
              </a:rPr>
              <a:t> et al. 2010</a:t>
            </a:r>
          </a:p>
        </p:txBody>
      </p:sp>
      <p:sp>
        <p:nvSpPr>
          <p:cNvPr id="6" name="TextBox 6">
            <a:extLst>
              <a:ext uri="{FF2B5EF4-FFF2-40B4-BE49-F238E27FC236}">
                <a16:creationId xmlns:a16="http://schemas.microsoft.com/office/drawing/2014/main" id="{4EFA5CAD-424A-419D-B7FD-EE04CE77A9C0}"/>
              </a:ext>
            </a:extLst>
          </p:cNvPr>
          <p:cNvSpPr txBox="1">
            <a:spLocks noChangeArrowheads="1"/>
          </p:cNvSpPr>
          <p:nvPr/>
        </p:nvSpPr>
        <p:spPr bwMode="auto">
          <a:xfrm rot="-5400000">
            <a:off x="47691" y="3611046"/>
            <a:ext cx="2536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dirty="0">
                <a:latin typeface="Gill Sans" charset="0"/>
              </a:rPr>
              <a:t>% of annual precipitation</a:t>
            </a:r>
          </a:p>
        </p:txBody>
      </p:sp>
      <p:sp>
        <p:nvSpPr>
          <p:cNvPr id="7" name="TextBox 7">
            <a:extLst>
              <a:ext uri="{FF2B5EF4-FFF2-40B4-BE49-F238E27FC236}">
                <a16:creationId xmlns:a16="http://schemas.microsoft.com/office/drawing/2014/main" id="{EF7E78BB-3A83-4628-9872-51E25357BE45}"/>
              </a:ext>
            </a:extLst>
          </p:cNvPr>
          <p:cNvSpPr txBox="1">
            <a:spLocks noChangeArrowheads="1"/>
          </p:cNvSpPr>
          <p:nvPr/>
        </p:nvSpPr>
        <p:spPr bwMode="auto">
          <a:xfrm>
            <a:off x="2422051" y="2157656"/>
            <a:ext cx="1866900" cy="369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sz="1800">
              <a:solidFill>
                <a:schemeClr val="bg1"/>
              </a:solidFill>
              <a:latin typeface="Arial" panose="020B0604020202020204" pitchFamily="34" charset="0"/>
            </a:endParaRPr>
          </a:p>
        </p:txBody>
      </p:sp>
      <p:sp>
        <p:nvSpPr>
          <p:cNvPr id="8" name="TextBox 8">
            <a:extLst>
              <a:ext uri="{FF2B5EF4-FFF2-40B4-BE49-F238E27FC236}">
                <a16:creationId xmlns:a16="http://schemas.microsoft.com/office/drawing/2014/main" id="{68955FD2-3C03-4B98-B161-41A57E128EF3}"/>
              </a:ext>
            </a:extLst>
          </p:cNvPr>
          <p:cNvSpPr txBox="1">
            <a:spLocks noChangeArrowheads="1"/>
          </p:cNvSpPr>
          <p:nvPr/>
        </p:nvSpPr>
        <p:spPr bwMode="auto">
          <a:xfrm rot="-355419">
            <a:off x="5843665" y="2261672"/>
            <a:ext cx="6078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a:solidFill>
                  <a:srgbClr val="FF0000"/>
                </a:solidFill>
                <a:latin typeface="Gill Sans" charset="0"/>
              </a:rPr>
              <a:t>Rain</a:t>
            </a:r>
          </a:p>
        </p:txBody>
      </p:sp>
      <p:sp>
        <p:nvSpPr>
          <p:cNvPr id="9" name="TextBox 9">
            <a:extLst>
              <a:ext uri="{FF2B5EF4-FFF2-40B4-BE49-F238E27FC236}">
                <a16:creationId xmlns:a16="http://schemas.microsoft.com/office/drawing/2014/main" id="{71684F23-7ADA-47FF-8B1B-CD84CBE0717D}"/>
              </a:ext>
            </a:extLst>
          </p:cNvPr>
          <p:cNvSpPr txBox="1">
            <a:spLocks noChangeArrowheads="1"/>
          </p:cNvSpPr>
          <p:nvPr/>
        </p:nvSpPr>
        <p:spPr bwMode="auto">
          <a:xfrm rot="542847">
            <a:off x="5775123" y="3611047"/>
            <a:ext cx="711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dirty="0">
                <a:solidFill>
                  <a:srgbClr val="0000FF"/>
                </a:solidFill>
                <a:latin typeface="Gill Sans" charset="0"/>
              </a:rPr>
              <a:t>Snow</a:t>
            </a:r>
          </a:p>
        </p:txBody>
      </p:sp>
      <p:sp>
        <p:nvSpPr>
          <p:cNvPr id="10" name="TextBox 4">
            <a:extLst>
              <a:ext uri="{FF2B5EF4-FFF2-40B4-BE49-F238E27FC236}">
                <a16:creationId xmlns:a16="http://schemas.microsoft.com/office/drawing/2014/main" id="{421E9093-3FA1-4339-93C3-5F8DD51B3314}"/>
              </a:ext>
            </a:extLst>
          </p:cNvPr>
          <p:cNvSpPr txBox="1">
            <a:spLocks noChangeArrowheads="1"/>
          </p:cNvSpPr>
          <p:nvPr/>
        </p:nvSpPr>
        <p:spPr bwMode="auto">
          <a:xfrm>
            <a:off x="10396785" y="5953827"/>
            <a:ext cx="1819275" cy="307975"/>
          </a:xfrm>
          <a:prstGeom prst="rect">
            <a:avLst/>
          </a:prstGeom>
          <a:noFill/>
          <a:ln w="9525">
            <a:noFill/>
            <a:miter lim="800000"/>
            <a:headEnd/>
            <a:tailEnd/>
          </a:ln>
        </p:spPr>
        <p:txBody>
          <a:bodyPr wrap="none">
            <a:spAutoFit/>
          </a:bodyPr>
          <a:lstStyle/>
          <a:p>
            <a:pPr eaLnBrk="1" hangingPunct="1">
              <a:defRPr/>
            </a:pPr>
            <a:r>
              <a:rPr lang="en-US" sz="1400" dirty="0">
                <a:solidFill>
                  <a:schemeClr val="tx1">
                    <a:lumMod val="50000"/>
                    <a:lumOff val="50000"/>
                  </a:schemeClr>
                </a:solidFill>
                <a:latin typeface="Gill Sans"/>
                <a:ea typeface="ＭＳ Ｐゴシック" charset="-128"/>
                <a:cs typeface="Gill Sans"/>
              </a:rPr>
              <a:t>Reynolds Creek, Idaho</a:t>
            </a:r>
          </a:p>
        </p:txBody>
      </p:sp>
    </p:spTree>
    <p:extLst>
      <p:ext uri="{BB962C8B-B14F-4D97-AF65-F5344CB8AC3E}">
        <p14:creationId xmlns:p14="http://schemas.microsoft.com/office/powerpoint/2010/main" val="2517654348"/>
      </p:ext>
    </p:extLst>
  </p:cSld>
  <p:clrMapOvr>
    <a:masterClrMapping/>
  </p:clrMapOvr>
  <mc:AlternateContent xmlns:mc="http://schemas.openxmlformats.org/markup-compatibility/2006">
    <mc:Choice xmlns:p14="http://schemas.microsoft.com/office/powerpoint/2010/main" Requires="p14">
      <p:transition spd="slow" p14:dur="2000" advTm="22302"/>
    </mc:Choice>
    <mc:Fallback>
      <p:transition spd="slow" advTm="2230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6CF3-F36E-4A99-BF26-741D453ABF59}"/>
              </a:ext>
            </a:extLst>
          </p:cNvPr>
          <p:cNvSpPr>
            <a:spLocks noGrp="1"/>
          </p:cNvSpPr>
          <p:nvPr>
            <p:ph type="title"/>
          </p:nvPr>
        </p:nvSpPr>
        <p:spPr/>
        <p:txBody>
          <a:bodyPr/>
          <a:lstStyle/>
          <a:p>
            <a:r>
              <a:rPr lang="en-US" dirty="0"/>
              <a:t>Decreasing Snowpack</a:t>
            </a:r>
          </a:p>
        </p:txBody>
      </p:sp>
      <p:sp>
        <p:nvSpPr>
          <p:cNvPr id="4" name="TextBox 10">
            <a:extLst>
              <a:ext uri="{FF2B5EF4-FFF2-40B4-BE49-F238E27FC236}">
                <a16:creationId xmlns:a16="http://schemas.microsoft.com/office/drawing/2014/main" id="{C545B9DF-1DC1-4334-A0FB-5C9CE7587BF9}"/>
              </a:ext>
            </a:extLst>
          </p:cNvPr>
          <p:cNvSpPr txBox="1">
            <a:spLocks noChangeArrowheads="1"/>
          </p:cNvSpPr>
          <p:nvPr/>
        </p:nvSpPr>
        <p:spPr bwMode="auto">
          <a:xfrm>
            <a:off x="1874982" y="2405504"/>
            <a:ext cx="2476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a:solidFill>
                  <a:srgbClr val="7F7F7F"/>
                </a:solidFill>
                <a:latin typeface="Gill Sans" charset="0"/>
              </a:rPr>
              <a:t>January Measurements</a:t>
            </a:r>
          </a:p>
        </p:txBody>
      </p:sp>
      <p:sp>
        <p:nvSpPr>
          <p:cNvPr id="5" name="TextBox 11">
            <a:extLst>
              <a:ext uri="{FF2B5EF4-FFF2-40B4-BE49-F238E27FC236}">
                <a16:creationId xmlns:a16="http://schemas.microsoft.com/office/drawing/2014/main" id="{49D7BBA9-CF22-4F17-8C95-4D2A0177A624}"/>
              </a:ext>
            </a:extLst>
          </p:cNvPr>
          <p:cNvSpPr txBox="1">
            <a:spLocks noChangeArrowheads="1"/>
          </p:cNvSpPr>
          <p:nvPr/>
        </p:nvSpPr>
        <p:spPr bwMode="auto">
          <a:xfrm>
            <a:off x="7840452" y="2480844"/>
            <a:ext cx="2183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a:solidFill>
                  <a:srgbClr val="7F7F7F"/>
                </a:solidFill>
                <a:latin typeface="Gill Sans" charset="0"/>
              </a:rPr>
              <a:t>April Measurements</a:t>
            </a:r>
          </a:p>
        </p:txBody>
      </p:sp>
      <p:sp>
        <p:nvSpPr>
          <p:cNvPr id="6" name="TextBox 12">
            <a:extLst>
              <a:ext uri="{FF2B5EF4-FFF2-40B4-BE49-F238E27FC236}">
                <a16:creationId xmlns:a16="http://schemas.microsoft.com/office/drawing/2014/main" id="{6D7B6BEA-178B-4C8D-B8B7-E3F51C9EFE32}"/>
              </a:ext>
            </a:extLst>
          </p:cNvPr>
          <p:cNvSpPr txBox="1">
            <a:spLocks noChangeArrowheads="1"/>
          </p:cNvSpPr>
          <p:nvPr/>
        </p:nvSpPr>
        <p:spPr bwMode="auto">
          <a:xfrm>
            <a:off x="5024492" y="3607125"/>
            <a:ext cx="18833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dirty="0">
                <a:latin typeface="Gill Sans" charset="0"/>
              </a:rPr>
              <a:t>Observed change </a:t>
            </a:r>
          </a:p>
          <a:p>
            <a:pPr eaLnBrk="1" hangingPunct="1">
              <a:spcBef>
                <a:spcPct val="0"/>
              </a:spcBef>
              <a:buFontTx/>
              <a:buNone/>
            </a:pPr>
            <a:r>
              <a:rPr lang="en-US" sz="1800" b="1" dirty="0">
                <a:latin typeface="Gill Sans" charset="0"/>
              </a:rPr>
              <a:t>over 20</a:t>
            </a:r>
            <a:r>
              <a:rPr lang="en-US" sz="1800" b="1" baseline="30000" dirty="0">
                <a:latin typeface="Gill Sans" charset="0"/>
              </a:rPr>
              <a:t>th</a:t>
            </a:r>
            <a:r>
              <a:rPr lang="en-US" sz="1800" b="1" dirty="0">
                <a:latin typeface="Gill Sans" charset="0"/>
              </a:rPr>
              <a:t> Century</a:t>
            </a:r>
          </a:p>
        </p:txBody>
      </p:sp>
      <p:sp>
        <p:nvSpPr>
          <p:cNvPr id="7" name="TextBox 13">
            <a:extLst>
              <a:ext uri="{FF2B5EF4-FFF2-40B4-BE49-F238E27FC236}">
                <a16:creationId xmlns:a16="http://schemas.microsoft.com/office/drawing/2014/main" id="{3396AB2F-B311-4847-A081-2A1DD4CF2705}"/>
              </a:ext>
            </a:extLst>
          </p:cNvPr>
          <p:cNvSpPr txBox="1">
            <a:spLocks noChangeArrowheads="1"/>
          </p:cNvSpPr>
          <p:nvPr/>
        </p:nvSpPr>
        <p:spPr bwMode="auto">
          <a:xfrm>
            <a:off x="5554718" y="4229424"/>
            <a:ext cx="9803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a:solidFill>
                  <a:srgbClr val="000090"/>
                </a:solidFill>
                <a:latin typeface="Gill Sans" charset="0"/>
              </a:rPr>
              <a:t>Increase</a:t>
            </a:r>
          </a:p>
        </p:txBody>
      </p:sp>
      <p:sp>
        <p:nvSpPr>
          <p:cNvPr id="8" name="TextBox 14">
            <a:extLst>
              <a:ext uri="{FF2B5EF4-FFF2-40B4-BE49-F238E27FC236}">
                <a16:creationId xmlns:a16="http://schemas.microsoft.com/office/drawing/2014/main" id="{23FEB856-0B68-4897-9BDB-C680BDC10BA1}"/>
              </a:ext>
            </a:extLst>
          </p:cNvPr>
          <p:cNvSpPr txBox="1">
            <a:spLocks noChangeArrowheads="1"/>
          </p:cNvSpPr>
          <p:nvPr/>
        </p:nvSpPr>
        <p:spPr bwMode="auto">
          <a:xfrm>
            <a:off x="5542018" y="4540574"/>
            <a:ext cx="1057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b="1">
                <a:solidFill>
                  <a:srgbClr val="FF0000"/>
                </a:solidFill>
                <a:latin typeface="Gill Sans" charset="0"/>
              </a:rPr>
              <a:t>Decrease</a:t>
            </a:r>
          </a:p>
        </p:txBody>
      </p:sp>
      <p:sp>
        <p:nvSpPr>
          <p:cNvPr id="9" name="Oval 8">
            <a:extLst>
              <a:ext uri="{FF2B5EF4-FFF2-40B4-BE49-F238E27FC236}">
                <a16:creationId xmlns:a16="http://schemas.microsoft.com/office/drawing/2014/main" id="{53528B87-3D67-40E2-B4A7-01CB7C3500E2}"/>
              </a:ext>
            </a:extLst>
          </p:cNvPr>
          <p:cNvSpPr/>
          <p:nvPr/>
        </p:nvSpPr>
        <p:spPr>
          <a:xfrm>
            <a:off x="5343580" y="4277050"/>
            <a:ext cx="258763" cy="274637"/>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0" name="Oval 9">
            <a:extLst>
              <a:ext uri="{FF2B5EF4-FFF2-40B4-BE49-F238E27FC236}">
                <a16:creationId xmlns:a16="http://schemas.microsoft.com/office/drawing/2014/main" id="{B23DEF73-B66D-45E3-9D32-FD554435E78B}"/>
              </a:ext>
            </a:extLst>
          </p:cNvPr>
          <p:cNvSpPr/>
          <p:nvPr/>
        </p:nvSpPr>
        <p:spPr>
          <a:xfrm>
            <a:off x="5343580" y="4575500"/>
            <a:ext cx="258763" cy="27463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1" name="TextBox 17">
            <a:extLst>
              <a:ext uri="{FF2B5EF4-FFF2-40B4-BE49-F238E27FC236}">
                <a16:creationId xmlns:a16="http://schemas.microsoft.com/office/drawing/2014/main" id="{5A7DEBEC-0BE1-4E19-9449-67F1051239A7}"/>
              </a:ext>
            </a:extLst>
          </p:cNvPr>
          <p:cNvSpPr txBox="1">
            <a:spLocks noChangeArrowheads="1"/>
          </p:cNvSpPr>
          <p:nvPr/>
        </p:nvSpPr>
        <p:spPr bwMode="auto">
          <a:xfrm>
            <a:off x="3889375" y="6527429"/>
            <a:ext cx="8302625" cy="307975"/>
          </a:xfrm>
          <a:prstGeom prst="rect">
            <a:avLst/>
          </a:prstGeom>
          <a:noFill/>
          <a:ln w="9525">
            <a:noFill/>
            <a:miter lim="800000"/>
            <a:headEnd/>
            <a:tailEnd/>
          </a:ln>
        </p:spPr>
        <p:txBody>
          <a:bodyPr wrap="none">
            <a:spAutoFit/>
          </a:bodyPr>
          <a:lstStyle/>
          <a:p>
            <a:pPr eaLnBrk="1" hangingPunct="1">
              <a:defRPr/>
            </a:pPr>
            <a:r>
              <a:rPr lang="en-US" sz="1400" dirty="0">
                <a:solidFill>
                  <a:schemeClr val="bg1">
                    <a:lumMod val="95000"/>
                  </a:schemeClr>
                </a:solidFill>
                <a:ea typeface="Gill Sans" charset="0"/>
                <a:cs typeface="Gill Sans" charset="0"/>
              </a:rPr>
              <a:t>Niemeyer et al., </a:t>
            </a:r>
            <a:r>
              <a:rPr lang="en-US" sz="1400" i="1" dirty="0">
                <a:solidFill>
                  <a:schemeClr val="bg1">
                    <a:lumMod val="95000"/>
                  </a:schemeClr>
                </a:solidFill>
                <a:ea typeface="Gill Sans" charset="0"/>
                <a:cs typeface="Gill Sans" charset="0"/>
              </a:rPr>
              <a:t>in prep</a:t>
            </a:r>
            <a:r>
              <a:rPr lang="en-US" sz="1400" i="1" dirty="0">
                <a:solidFill>
                  <a:schemeClr val="bg1">
                    <a:lumMod val="95000"/>
                  </a:schemeClr>
                </a:solidFill>
                <a:ea typeface="ＭＳ Ｐゴシック" charset="-128"/>
                <a:cs typeface="ＭＳ Ｐゴシック" charset="-128"/>
              </a:rPr>
              <a:t>. Changing snowpack and melt with a changing climate in the western U.S. (Data: NRCS)</a:t>
            </a:r>
          </a:p>
        </p:txBody>
      </p:sp>
      <p:sp>
        <p:nvSpPr>
          <p:cNvPr id="12" name="TextBox 3">
            <a:extLst>
              <a:ext uri="{FF2B5EF4-FFF2-40B4-BE49-F238E27FC236}">
                <a16:creationId xmlns:a16="http://schemas.microsoft.com/office/drawing/2014/main" id="{00E1EED9-75E6-4F52-9854-D8C1F9A2E395}"/>
              </a:ext>
            </a:extLst>
          </p:cNvPr>
          <p:cNvSpPr txBox="1">
            <a:spLocks noChangeArrowheads="1"/>
          </p:cNvSpPr>
          <p:nvPr/>
        </p:nvSpPr>
        <p:spPr bwMode="auto">
          <a:xfrm>
            <a:off x="4906" y="1752353"/>
            <a:ext cx="12131564" cy="9694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1800" dirty="0">
                <a:solidFill>
                  <a:srgbClr val="595959"/>
                </a:solidFill>
                <a:latin typeface="Gill Sans" charset="0"/>
              </a:rPr>
              <a:t>There is a </a:t>
            </a:r>
            <a:r>
              <a:rPr lang="en-US" sz="1900" dirty="0">
                <a:solidFill>
                  <a:srgbClr val="C7A783"/>
                </a:solidFill>
                <a:latin typeface="Gill Sans" charset="0"/>
              </a:rPr>
              <a:t>large decrease in snowpack </a:t>
            </a:r>
            <a:r>
              <a:rPr lang="en-US" sz="1800" dirty="0">
                <a:solidFill>
                  <a:srgbClr val="595959"/>
                </a:solidFill>
                <a:latin typeface="Gill Sans" charset="0"/>
              </a:rPr>
              <a:t>present on April 1st.  This doesn't mean that the rate of snowfall is decreasing for all of winter, just that the </a:t>
            </a:r>
            <a:r>
              <a:rPr lang="en-US" sz="1900" dirty="0">
                <a:solidFill>
                  <a:srgbClr val="C7A783"/>
                </a:solidFill>
                <a:latin typeface="Gill Sans" charset="0"/>
              </a:rPr>
              <a:t>snow is melting sooner</a:t>
            </a:r>
            <a:r>
              <a:rPr lang="en-US" sz="1800" dirty="0">
                <a:solidFill>
                  <a:srgbClr val="7F7F7F"/>
                </a:solidFill>
                <a:latin typeface="Gill Sans" charset="0"/>
              </a:rPr>
              <a:t>, </a:t>
            </a:r>
            <a:r>
              <a:rPr lang="en-US" sz="1800" dirty="0">
                <a:solidFill>
                  <a:srgbClr val="595959"/>
                </a:solidFill>
                <a:latin typeface="Gill Sans" charset="0"/>
              </a:rPr>
              <a:t>and some of </a:t>
            </a:r>
            <a:r>
              <a:rPr lang="en-US" sz="1900" dirty="0">
                <a:solidFill>
                  <a:srgbClr val="C7A783"/>
                </a:solidFill>
                <a:latin typeface="Gill Sans" charset="0"/>
              </a:rPr>
              <a:t>the early spring snows are changing to rains</a:t>
            </a:r>
            <a:r>
              <a:rPr lang="en-US" sz="1800" dirty="0">
                <a:solidFill>
                  <a:srgbClr val="7F7F7F"/>
                </a:solidFill>
                <a:latin typeface="Gill Sans" charset="0"/>
              </a:rPr>
              <a:t>.</a:t>
            </a:r>
          </a:p>
        </p:txBody>
      </p:sp>
      <p:pic>
        <p:nvPicPr>
          <p:cNvPr id="13" name="Picture 14">
            <a:extLst>
              <a:ext uri="{FF2B5EF4-FFF2-40B4-BE49-F238E27FC236}">
                <a16:creationId xmlns:a16="http://schemas.microsoft.com/office/drawing/2014/main" id="{2D70890A-7DB5-4630-8593-1FFA8F229E8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0582" y="2715459"/>
            <a:ext cx="3364786" cy="372657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7">
            <a:extLst>
              <a:ext uri="{FF2B5EF4-FFF2-40B4-BE49-F238E27FC236}">
                <a16:creationId xmlns:a16="http://schemas.microsoft.com/office/drawing/2014/main" id="{C2069DA6-0818-40EA-B03C-A23970A79FC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12688" y="2785865"/>
            <a:ext cx="3373697" cy="372657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80596689"/>
      </p:ext>
    </p:extLst>
  </p:cSld>
  <p:clrMapOvr>
    <a:masterClrMapping/>
  </p:clrMapOvr>
  <mc:AlternateContent xmlns:mc="http://schemas.openxmlformats.org/markup-compatibility/2006">
    <mc:Choice xmlns:p14="http://schemas.microsoft.com/office/powerpoint/2010/main" Requires="p14">
      <p:transition spd="slow" p14:dur="2000" advTm="53090"/>
    </mc:Choice>
    <mc:Fallback>
      <p:transition spd="slow" advTm="530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253D-F908-47E7-BF0E-DA56FF7E70F8}"/>
              </a:ext>
            </a:extLst>
          </p:cNvPr>
          <p:cNvSpPr>
            <a:spLocks noGrp="1"/>
          </p:cNvSpPr>
          <p:nvPr>
            <p:ph type="title"/>
          </p:nvPr>
        </p:nvSpPr>
        <p:spPr>
          <a:xfrm>
            <a:off x="1097280" y="286603"/>
            <a:ext cx="5671656" cy="1450757"/>
          </a:xfrm>
        </p:spPr>
        <p:txBody>
          <a:bodyPr/>
          <a:lstStyle/>
          <a:p>
            <a:r>
              <a:rPr lang="en-US" dirty="0"/>
              <a:t>Hotter Temperatures </a:t>
            </a:r>
            <a:r>
              <a:rPr lang="en-US" sz="4000" dirty="0"/>
              <a:t>= More Rain &amp; Less Snow</a:t>
            </a:r>
            <a:endParaRPr lang="en-US" dirty="0"/>
          </a:p>
        </p:txBody>
      </p:sp>
      <p:pic>
        <p:nvPicPr>
          <p:cNvPr id="3" name="Picture 11">
            <a:extLst>
              <a:ext uri="{FF2B5EF4-FFF2-40B4-BE49-F238E27FC236}">
                <a16:creationId xmlns:a16="http://schemas.microsoft.com/office/drawing/2014/main" id="{DF2A9F79-2DAD-4CD7-A4DF-289074E59EF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80218" y="140681"/>
            <a:ext cx="3926775" cy="657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1F5C9CDE-56DE-4E0A-9E5C-DBC857135811}"/>
              </a:ext>
            </a:extLst>
          </p:cNvPr>
          <p:cNvSpPr txBox="1">
            <a:spLocks noChangeArrowheads="1"/>
          </p:cNvSpPr>
          <p:nvPr/>
        </p:nvSpPr>
        <p:spPr bwMode="auto">
          <a:xfrm>
            <a:off x="1781299" y="2448808"/>
            <a:ext cx="5805097" cy="19389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sz="2400" dirty="0">
                <a:solidFill>
                  <a:srgbClr val="595959"/>
                </a:solidFill>
                <a:latin typeface="Gill Sans" charset="0"/>
              </a:rPr>
              <a:t>The length of the </a:t>
            </a:r>
            <a:r>
              <a:rPr lang="en-US" sz="2400" dirty="0">
                <a:solidFill>
                  <a:srgbClr val="C7A783"/>
                </a:solidFill>
                <a:latin typeface="Gill Sans" charset="0"/>
              </a:rPr>
              <a:t>cold-season is shrinking</a:t>
            </a:r>
            <a:r>
              <a:rPr lang="en-US" sz="2400" dirty="0">
                <a:solidFill>
                  <a:srgbClr val="595959"/>
                </a:solidFill>
                <a:latin typeface="Gill Sans" charset="0"/>
              </a:rPr>
              <a:t>, and by the mid-century, much of the region will transition from a winter that is snow-dominated, to a </a:t>
            </a:r>
            <a:r>
              <a:rPr lang="en-US" sz="2400" dirty="0">
                <a:solidFill>
                  <a:srgbClr val="C7A783"/>
                </a:solidFill>
                <a:latin typeface="Gill Sans" charset="0"/>
              </a:rPr>
              <a:t>winter dominated by more of a rain-snow mix.</a:t>
            </a:r>
          </a:p>
        </p:txBody>
      </p:sp>
    </p:spTree>
    <p:custDataLst>
      <p:tags r:id="rId1"/>
    </p:custDataLst>
    <p:extLst>
      <p:ext uri="{BB962C8B-B14F-4D97-AF65-F5344CB8AC3E}">
        <p14:creationId xmlns:p14="http://schemas.microsoft.com/office/powerpoint/2010/main" val="2514933286"/>
      </p:ext>
    </p:extLst>
  </p:cSld>
  <p:clrMapOvr>
    <a:masterClrMapping/>
  </p:clrMapOvr>
  <mc:AlternateContent xmlns:mc="http://schemas.openxmlformats.org/markup-compatibility/2006">
    <mc:Choice xmlns:p14="http://schemas.microsoft.com/office/powerpoint/2010/main" Requires="p14">
      <p:transition spd="slow" p14:dur="2000" advTm="11487"/>
    </mc:Choice>
    <mc:Fallback>
      <p:transition spd="slow" advTm="114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6D42-2DFA-44CC-A5DE-1F50A891D721}"/>
              </a:ext>
            </a:extLst>
          </p:cNvPr>
          <p:cNvSpPr>
            <a:spLocks noGrp="1"/>
          </p:cNvSpPr>
          <p:nvPr>
            <p:ph type="title"/>
          </p:nvPr>
        </p:nvSpPr>
        <p:spPr/>
        <p:txBody>
          <a:bodyPr/>
          <a:lstStyle/>
          <a:p>
            <a:r>
              <a:rPr lang="en-US" dirty="0"/>
              <a:t>Elevational Change in Precipitation Regime, 1984 to 2010</a:t>
            </a:r>
          </a:p>
        </p:txBody>
      </p:sp>
      <p:grpSp>
        <p:nvGrpSpPr>
          <p:cNvPr id="3" name="Group 25">
            <a:extLst>
              <a:ext uri="{FF2B5EF4-FFF2-40B4-BE49-F238E27FC236}">
                <a16:creationId xmlns:a16="http://schemas.microsoft.com/office/drawing/2014/main" id="{2CC96EFF-D8A0-41DA-A968-84DADE4302E7}"/>
              </a:ext>
            </a:extLst>
          </p:cNvPr>
          <p:cNvGrpSpPr>
            <a:grpSpLocks/>
          </p:cNvGrpSpPr>
          <p:nvPr/>
        </p:nvGrpSpPr>
        <p:grpSpPr bwMode="auto">
          <a:xfrm>
            <a:off x="6553002" y="1109794"/>
            <a:ext cx="5334000" cy="5334000"/>
            <a:chOff x="76200" y="914400"/>
            <a:chExt cx="5715000" cy="5791200"/>
          </a:xfrm>
        </p:grpSpPr>
        <p:sp>
          <p:nvSpPr>
            <p:cNvPr id="4" name="Rectangle 3">
              <a:extLst>
                <a:ext uri="{FF2B5EF4-FFF2-40B4-BE49-F238E27FC236}">
                  <a16:creationId xmlns:a16="http://schemas.microsoft.com/office/drawing/2014/main" id="{7F1F954D-FE67-41DA-B9ED-E1F3D6E321E1}"/>
                </a:ext>
              </a:extLst>
            </p:cNvPr>
            <p:cNvSpPr>
              <a:spLocks noChangeArrowheads="1"/>
            </p:cNvSpPr>
            <p:nvPr/>
          </p:nvSpPr>
          <p:spPr bwMode="auto">
            <a:xfrm>
              <a:off x="228600" y="914400"/>
              <a:ext cx="5562600" cy="5791200"/>
            </a:xfrm>
            <a:prstGeom prst="rect">
              <a:avLst/>
            </a:prstGeom>
            <a:solidFill>
              <a:schemeClr val="tx1"/>
            </a:solidFill>
            <a:ln w="9525" algn="ctr">
              <a:solidFill>
                <a:schemeClr val="bg2"/>
              </a:solidFill>
              <a:round/>
              <a:headEnd/>
              <a:tailEnd/>
            </a:ln>
          </p:spPr>
          <p:txBody>
            <a:bodyPr/>
            <a:lstStyle/>
            <a:p>
              <a:pPr eaLnBrk="0" hangingPunct="0"/>
              <a:endParaRPr lang="en-US" b="1">
                <a:latin typeface="Times New Roman" pitchFamily="18" charset="0"/>
              </a:endParaRPr>
            </a:p>
          </p:txBody>
        </p:sp>
        <p:sp>
          <p:nvSpPr>
            <p:cNvPr id="5" name="Rectangle 4">
              <a:extLst>
                <a:ext uri="{FF2B5EF4-FFF2-40B4-BE49-F238E27FC236}">
                  <a16:creationId xmlns:a16="http://schemas.microsoft.com/office/drawing/2014/main" id="{A5B5E8F1-A28A-45AF-9311-B97DF64E5FFA}"/>
                </a:ext>
              </a:extLst>
            </p:cNvPr>
            <p:cNvSpPr>
              <a:spLocks noChangeArrowheads="1"/>
            </p:cNvSpPr>
            <p:nvPr/>
          </p:nvSpPr>
          <p:spPr bwMode="auto">
            <a:xfrm>
              <a:off x="457200" y="4648200"/>
              <a:ext cx="486137" cy="210312"/>
            </a:xfrm>
            <a:prstGeom prst="rect">
              <a:avLst/>
            </a:prstGeom>
            <a:noFill/>
            <a:ln w="9525" algn="ctr">
              <a:solidFill>
                <a:schemeClr val="bg1"/>
              </a:solidFill>
              <a:round/>
              <a:headEnd/>
              <a:tailEnd/>
            </a:ln>
          </p:spPr>
          <p:txBody>
            <a:bodyPr/>
            <a:lstStyle/>
            <a:p>
              <a:pPr eaLnBrk="0" hangingPunct="0"/>
              <a:endParaRPr lang="en-US" b="1">
                <a:solidFill>
                  <a:schemeClr val="bg2"/>
                </a:solidFill>
                <a:latin typeface="Times New Roman" pitchFamily="18" charset="0"/>
              </a:endParaRPr>
            </a:p>
          </p:txBody>
        </p:sp>
        <p:pic>
          <p:nvPicPr>
            <p:cNvPr id="6" name="Picture 10">
              <a:extLst>
                <a:ext uri="{FF2B5EF4-FFF2-40B4-BE49-F238E27FC236}">
                  <a16:creationId xmlns:a16="http://schemas.microsoft.com/office/drawing/2014/main" id="{0A03BF38-50CE-4C38-95A7-575B3461097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 y="2063961"/>
              <a:ext cx="4319447" cy="4565439"/>
            </a:xfrm>
            <a:prstGeom prst="rect">
              <a:avLst/>
            </a:prstGeom>
            <a:noFill/>
            <a:ln w="9525">
              <a:noFill/>
              <a:miter lim="800000"/>
              <a:headEnd/>
              <a:tailEnd/>
            </a:ln>
          </p:spPr>
        </p:pic>
        <p:sp>
          <p:nvSpPr>
            <p:cNvPr id="7" name="TextBox 6">
              <a:extLst>
                <a:ext uri="{FF2B5EF4-FFF2-40B4-BE49-F238E27FC236}">
                  <a16:creationId xmlns:a16="http://schemas.microsoft.com/office/drawing/2014/main" id="{1E2A2125-EC2F-4AA8-A08A-8CB65FA837E2}"/>
                </a:ext>
              </a:extLst>
            </p:cNvPr>
            <p:cNvSpPr txBox="1">
              <a:spLocks noChangeArrowheads="1"/>
            </p:cNvSpPr>
            <p:nvPr/>
          </p:nvSpPr>
          <p:spPr bwMode="auto">
            <a:xfrm>
              <a:off x="239486" y="4267200"/>
              <a:ext cx="908957" cy="735146"/>
            </a:xfrm>
            <a:prstGeom prst="rect">
              <a:avLst/>
            </a:prstGeom>
            <a:solidFill>
              <a:srgbClr val="FFFF00"/>
            </a:solidFill>
            <a:ln w="9525">
              <a:noFill/>
              <a:miter lim="800000"/>
              <a:headEnd/>
              <a:tailEnd/>
            </a:ln>
          </p:spPr>
          <p:txBody>
            <a:bodyPr>
              <a:spAutoFit/>
            </a:bodyPr>
            <a:lstStyle/>
            <a:p>
              <a:pPr algn="ctr"/>
              <a:r>
                <a:rPr lang="en-US" sz="1900" b="1" dirty="0">
                  <a:latin typeface="Arial" charset="0"/>
                  <a:cs typeface="Arial" charset="0"/>
                </a:rPr>
                <a:t>54%</a:t>
              </a:r>
            </a:p>
            <a:p>
              <a:pPr algn="ctr"/>
              <a:r>
                <a:rPr lang="en-US" sz="1900" b="1" dirty="0">
                  <a:latin typeface="Arial" charset="0"/>
                  <a:cs typeface="Arial" charset="0"/>
                </a:rPr>
                <a:t>Snow</a:t>
              </a:r>
            </a:p>
          </p:txBody>
        </p:sp>
        <p:pic>
          <p:nvPicPr>
            <p:cNvPr id="8" name="Picture 11" descr="C:\Documents and Settings\christopher.williams\Desktop\820rain_snow_combined.jpg">
              <a:extLst>
                <a:ext uri="{FF2B5EF4-FFF2-40B4-BE49-F238E27FC236}">
                  <a16:creationId xmlns:a16="http://schemas.microsoft.com/office/drawing/2014/main" id="{CCFEA5E4-9A1D-4A38-965A-AE3781F56E8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0" y="990600"/>
              <a:ext cx="1924092" cy="1447800"/>
            </a:xfrm>
            <a:prstGeom prst="rect">
              <a:avLst/>
            </a:prstGeom>
            <a:noFill/>
            <a:ln w="9525">
              <a:noFill/>
              <a:miter lim="800000"/>
              <a:headEnd/>
              <a:tailEnd/>
            </a:ln>
          </p:spPr>
        </p:pic>
        <p:sp>
          <p:nvSpPr>
            <p:cNvPr id="9" name="TextBox 8">
              <a:extLst>
                <a:ext uri="{FF2B5EF4-FFF2-40B4-BE49-F238E27FC236}">
                  <a16:creationId xmlns:a16="http://schemas.microsoft.com/office/drawing/2014/main" id="{44B95111-0523-4E9C-B8A4-6648430E1A20}"/>
                </a:ext>
              </a:extLst>
            </p:cNvPr>
            <p:cNvSpPr txBox="1"/>
            <p:nvPr/>
          </p:nvSpPr>
          <p:spPr>
            <a:xfrm>
              <a:off x="76200" y="1135017"/>
              <a:ext cx="4037920" cy="835933"/>
            </a:xfrm>
            <a:prstGeom prst="rect">
              <a:avLst/>
            </a:prstGeom>
            <a:noFill/>
          </p:spPr>
          <p:txBody>
            <a:bodyPr>
              <a:spAutoFit/>
            </a:bodyPr>
            <a:lstStyle/>
            <a:p>
              <a:pPr algn="ctr">
                <a:defRPr/>
              </a:pPr>
              <a:r>
                <a:rPr lang="en-US" sz="2200" dirty="0">
                  <a:solidFill>
                    <a:schemeClr val="bg1"/>
                  </a:solidFill>
                  <a:effectLst>
                    <a:outerShdw blurRad="38100" dist="38100" dir="2700000" algn="tl">
                      <a:srgbClr val="000000">
                        <a:alpha val="43137"/>
                      </a:srgbClr>
                    </a:outerShdw>
                  </a:effectLst>
                  <a:latin typeface="Arial" pitchFamily="34" charset="0"/>
                  <a:cs typeface="Arial" pitchFamily="34" charset="0"/>
                </a:rPr>
                <a:t>Reynolds Creek</a:t>
              </a:r>
            </a:p>
            <a:p>
              <a:pPr algn="ctr">
                <a:defRPr/>
              </a:pPr>
              <a:r>
                <a:rPr lang="en-US" sz="2200" dirty="0">
                  <a:solidFill>
                    <a:schemeClr val="bg1"/>
                  </a:solidFill>
                  <a:effectLst>
                    <a:outerShdw blurRad="38100" dist="38100" dir="2700000" algn="tl">
                      <a:srgbClr val="000000">
                        <a:alpha val="43137"/>
                      </a:srgbClr>
                    </a:outerShdw>
                  </a:effectLst>
                  <a:latin typeface="Arial" pitchFamily="34" charset="0"/>
                  <a:cs typeface="Arial" pitchFamily="34" charset="0"/>
                </a:rPr>
                <a:t>Experimental Watershed</a:t>
              </a:r>
            </a:p>
          </p:txBody>
        </p:sp>
        <p:sp>
          <p:nvSpPr>
            <p:cNvPr id="10" name="TextBox 12">
              <a:extLst>
                <a:ext uri="{FF2B5EF4-FFF2-40B4-BE49-F238E27FC236}">
                  <a16:creationId xmlns:a16="http://schemas.microsoft.com/office/drawing/2014/main" id="{359A82C0-DFA0-4B53-8CFF-A726B54742A8}"/>
                </a:ext>
              </a:extLst>
            </p:cNvPr>
            <p:cNvSpPr txBox="1">
              <a:spLocks noChangeArrowheads="1"/>
            </p:cNvSpPr>
            <p:nvPr/>
          </p:nvSpPr>
          <p:spPr bwMode="auto">
            <a:xfrm>
              <a:off x="4811486" y="4306389"/>
              <a:ext cx="979620" cy="735146"/>
            </a:xfrm>
            <a:prstGeom prst="rect">
              <a:avLst/>
            </a:prstGeom>
            <a:solidFill>
              <a:srgbClr val="FFFF00"/>
            </a:solidFill>
            <a:ln w="9525">
              <a:noFill/>
              <a:miter lim="800000"/>
              <a:headEnd/>
              <a:tailEnd/>
            </a:ln>
          </p:spPr>
          <p:txBody>
            <a:bodyPr wrap="square">
              <a:spAutoFit/>
            </a:bodyPr>
            <a:lstStyle/>
            <a:p>
              <a:pPr algn="ctr"/>
              <a:r>
                <a:rPr lang="en-US" sz="1900" b="1" dirty="0">
                  <a:latin typeface="Arial" charset="0"/>
                  <a:cs typeface="Arial" charset="0"/>
                </a:rPr>
                <a:t>4%</a:t>
              </a:r>
            </a:p>
            <a:p>
              <a:pPr algn="ctr"/>
              <a:r>
                <a:rPr lang="en-US" sz="1900" b="1" dirty="0">
                  <a:latin typeface="Arial" charset="0"/>
                  <a:cs typeface="Arial" charset="0"/>
                </a:rPr>
                <a:t>Snow</a:t>
              </a:r>
            </a:p>
          </p:txBody>
        </p:sp>
        <p:sp>
          <p:nvSpPr>
            <p:cNvPr id="11" name="TextBox 13">
              <a:extLst>
                <a:ext uri="{FF2B5EF4-FFF2-40B4-BE49-F238E27FC236}">
                  <a16:creationId xmlns:a16="http://schemas.microsoft.com/office/drawing/2014/main" id="{6B2751A7-62F8-4E51-8BAE-EA8839D0AD35}"/>
                </a:ext>
              </a:extLst>
            </p:cNvPr>
            <p:cNvSpPr txBox="1">
              <a:spLocks noChangeArrowheads="1"/>
            </p:cNvSpPr>
            <p:nvPr/>
          </p:nvSpPr>
          <p:spPr bwMode="auto">
            <a:xfrm>
              <a:off x="2209800" y="5083314"/>
              <a:ext cx="990600" cy="768562"/>
            </a:xfrm>
            <a:prstGeom prst="rect">
              <a:avLst/>
            </a:prstGeom>
            <a:noFill/>
            <a:ln w="9525">
              <a:noFill/>
              <a:miter lim="800000"/>
              <a:headEnd/>
              <a:tailEnd/>
            </a:ln>
          </p:spPr>
          <p:txBody>
            <a:bodyPr>
              <a:spAutoFit/>
            </a:bodyPr>
            <a:lstStyle/>
            <a:p>
              <a:pPr algn="ctr"/>
              <a:r>
                <a:rPr lang="en-US" sz="2000">
                  <a:latin typeface="Arial" charset="0"/>
                  <a:cs typeface="Arial" charset="0"/>
                </a:rPr>
                <a:t>High</a:t>
              </a:r>
            </a:p>
            <a:p>
              <a:pPr algn="ctr"/>
              <a:r>
                <a:rPr lang="en-US" sz="2000">
                  <a:latin typeface="Arial" charset="0"/>
                  <a:cs typeface="Arial" charset="0"/>
                </a:rPr>
                <a:t>Elev.</a:t>
              </a:r>
            </a:p>
          </p:txBody>
        </p:sp>
        <p:cxnSp>
          <p:nvCxnSpPr>
            <p:cNvPr id="12" name="Straight Arrow Connector 14">
              <a:extLst>
                <a:ext uri="{FF2B5EF4-FFF2-40B4-BE49-F238E27FC236}">
                  <a16:creationId xmlns:a16="http://schemas.microsoft.com/office/drawing/2014/main" id="{E1B966FC-80F3-4A0F-93A5-7F8EC338152E}"/>
                </a:ext>
              </a:extLst>
            </p:cNvPr>
            <p:cNvCxnSpPr>
              <a:cxnSpLocks noChangeShapeType="1"/>
            </p:cNvCxnSpPr>
            <p:nvPr/>
          </p:nvCxnSpPr>
          <p:spPr bwMode="auto">
            <a:xfrm rot="5400000">
              <a:off x="1562100" y="3923506"/>
              <a:ext cx="2209800" cy="1588"/>
            </a:xfrm>
            <a:prstGeom prst="straightConnector1">
              <a:avLst/>
            </a:prstGeom>
            <a:noFill/>
            <a:ln w="25400" algn="ctr">
              <a:solidFill>
                <a:schemeClr val="tx1"/>
              </a:solidFill>
              <a:round/>
              <a:headEnd/>
              <a:tailEnd type="arrow" w="med" len="med"/>
            </a:ln>
          </p:spPr>
        </p:cxnSp>
        <p:sp>
          <p:nvSpPr>
            <p:cNvPr id="13" name="TextBox 15">
              <a:extLst>
                <a:ext uri="{FF2B5EF4-FFF2-40B4-BE49-F238E27FC236}">
                  <a16:creationId xmlns:a16="http://schemas.microsoft.com/office/drawing/2014/main" id="{84DF8E20-F6BE-46C5-B398-39623003AA90}"/>
                </a:ext>
              </a:extLst>
            </p:cNvPr>
            <p:cNvSpPr txBox="1">
              <a:spLocks noChangeArrowheads="1"/>
            </p:cNvSpPr>
            <p:nvPr/>
          </p:nvSpPr>
          <p:spPr bwMode="auto">
            <a:xfrm>
              <a:off x="2133600" y="1981200"/>
              <a:ext cx="990600" cy="768562"/>
            </a:xfrm>
            <a:prstGeom prst="rect">
              <a:avLst/>
            </a:prstGeom>
            <a:noFill/>
            <a:ln w="9525">
              <a:noFill/>
              <a:miter lim="800000"/>
              <a:headEnd/>
              <a:tailEnd/>
            </a:ln>
          </p:spPr>
          <p:txBody>
            <a:bodyPr>
              <a:spAutoFit/>
            </a:bodyPr>
            <a:lstStyle/>
            <a:p>
              <a:pPr algn="ctr"/>
              <a:r>
                <a:rPr lang="en-US" sz="2000">
                  <a:latin typeface="Arial" charset="0"/>
                  <a:cs typeface="Arial" charset="0"/>
                </a:rPr>
                <a:t>Low</a:t>
              </a:r>
            </a:p>
            <a:p>
              <a:pPr algn="ctr"/>
              <a:r>
                <a:rPr lang="en-US" sz="2000">
                  <a:latin typeface="Arial" charset="0"/>
                  <a:cs typeface="Arial" charset="0"/>
                </a:rPr>
                <a:t>Elev.</a:t>
              </a:r>
            </a:p>
          </p:txBody>
        </p:sp>
      </p:grpSp>
      <p:sp>
        <p:nvSpPr>
          <p:cNvPr id="14" name="TextBox 17">
            <a:extLst>
              <a:ext uri="{FF2B5EF4-FFF2-40B4-BE49-F238E27FC236}">
                <a16:creationId xmlns:a16="http://schemas.microsoft.com/office/drawing/2014/main" id="{105BF52F-696D-46EB-B27A-E073EDE384AC}"/>
              </a:ext>
            </a:extLst>
          </p:cNvPr>
          <p:cNvSpPr txBox="1">
            <a:spLocks noChangeArrowheads="1"/>
          </p:cNvSpPr>
          <p:nvPr/>
        </p:nvSpPr>
        <p:spPr bwMode="auto">
          <a:xfrm>
            <a:off x="1800582" y="2024638"/>
            <a:ext cx="4432464" cy="3714863"/>
          </a:xfrm>
          <a:prstGeom prst="rect">
            <a:avLst/>
          </a:prstGeom>
          <a:noFill/>
          <a:ln w="9525">
            <a:noFill/>
            <a:miter lim="800000"/>
            <a:headEnd/>
            <a:tailEnd/>
          </a:ln>
        </p:spPr>
        <p:txBody>
          <a:bodyPr wrap="square">
            <a:spAutoFit/>
          </a:bodyPr>
          <a:lstStyle/>
          <a:p>
            <a:pPr>
              <a:lnSpc>
                <a:spcPct val="90000"/>
              </a:lnSpc>
              <a:spcBef>
                <a:spcPct val="20000"/>
              </a:spcBef>
            </a:pPr>
            <a:r>
              <a:rPr lang="en-US" sz="2200" dirty="0">
                <a:latin typeface="Arial" charset="0"/>
              </a:rPr>
              <a:t>Proportion of snow to rain has decreased across all elevations.</a:t>
            </a:r>
          </a:p>
          <a:p>
            <a:pPr>
              <a:lnSpc>
                <a:spcPct val="90000"/>
              </a:lnSpc>
              <a:spcBef>
                <a:spcPct val="20000"/>
              </a:spcBef>
            </a:pPr>
            <a:endParaRPr lang="en-US" sz="2200" dirty="0">
              <a:latin typeface="Arial" charset="0"/>
            </a:endParaRPr>
          </a:p>
          <a:p>
            <a:pPr>
              <a:lnSpc>
                <a:spcPct val="90000"/>
              </a:lnSpc>
              <a:spcBef>
                <a:spcPct val="20000"/>
              </a:spcBef>
            </a:pPr>
            <a:r>
              <a:rPr lang="en-US" sz="2200" dirty="0">
                <a:latin typeface="Arial" charset="0"/>
              </a:rPr>
              <a:t>Annual precipitation and total streamflow is unchanged, but seasonal water availability has been greatly altered.</a:t>
            </a:r>
          </a:p>
          <a:p>
            <a:pPr>
              <a:lnSpc>
                <a:spcPct val="90000"/>
              </a:lnSpc>
              <a:spcBef>
                <a:spcPct val="20000"/>
              </a:spcBef>
            </a:pPr>
            <a:endParaRPr lang="en-US" sz="2200" dirty="0">
              <a:latin typeface="Arial" charset="0"/>
            </a:endParaRPr>
          </a:p>
          <a:p>
            <a:pPr>
              <a:lnSpc>
                <a:spcPct val="90000"/>
              </a:lnSpc>
              <a:spcBef>
                <a:spcPct val="20000"/>
              </a:spcBef>
            </a:pPr>
            <a:r>
              <a:rPr lang="en-US" sz="2200" dirty="0">
                <a:latin typeface="Arial" charset="0"/>
              </a:rPr>
              <a:t>Streamflow is greater in winter/early spring, and reduced in late spring/summer.</a:t>
            </a:r>
            <a:endParaRPr lang="en-US" dirty="0"/>
          </a:p>
        </p:txBody>
      </p:sp>
      <p:sp>
        <p:nvSpPr>
          <p:cNvPr id="15" name="TextBox 18">
            <a:extLst>
              <a:ext uri="{FF2B5EF4-FFF2-40B4-BE49-F238E27FC236}">
                <a16:creationId xmlns:a16="http://schemas.microsoft.com/office/drawing/2014/main" id="{3AF1BA2A-FB60-4682-A998-C6FDD28671DA}"/>
              </a:ext>
            </a:extLst>
          </p:cNvPr>
          <p:cNvSpPr txBox="1">
            <a:spLocks noChangeArrowheads="1"/>
          </p:cNvSpPr>
          <p:nvPr/>
        </p:nvSpPr>
        <p:spPr bwMode="auto">
          <a:xfrm>
            <a:off x="5097681" y="6443794"/>
            <a:ext cx="7094319" cy="307777"/>
          </a:xfrm>
          <a:prstGeom prst="rect">
            <a:avLst/>
          </a:prstGeom>
          <a:noFill/>
          <a:ln w="9525">
            <a:noFill/>
            <a:miter lim="800000"/>
            <a:headEnd/>
            <a:tailEnd/>
          </a:ln>
        </p:spPr>
        <p:txBody>
          <a:bodyPr wrap="square">
            <a:spAutoFit/>
          </a:bodyPr>
          <a:lstStyle/>
          <a:p>
            <a:r>
              <a:rPr lang="en-US" sz="1400" dirty="0">
                <a:solidFill>
                  <a:schemeClr val="bg1">
                    <a:lumMod val="95000"/>
                  </a:schemeClr>
                </a:solidFill>
              </a:rPr>
              <a:t>Images and data courtesy of Fred Pierson and Jason Williams, NW Watershed Research Center</a:t>
            </a:r>
          </a:p>
        </p:txBody>
      </p:sp>
    </p:spTree>
    <p:extLst>
      <p:ext uri="{BB962C8B-B14F-4D97-AF65-F5344CB8AC3E}">
        <p14:creationId xmlns:p14="http://schemas.microsoft.com/office/powerpoint/2010/main" val="2726467208"/>
      </p:ext>
    </p:extLst>
  </p:cSld>
  <p:clrMapOvr>
    <a:masterClrMapping/>
  </p:clrMapOvr>
  <mc:AlternateContent xmlns:mc="http://schemas.openxmlformats.org/markup-compatibility/2006">
    <mc:Choice xmlns:p14="http://schemas.microsoft.com/office/powerpoint/2010/main" Requires="p14">
      <p:transition spd="slow" p14:dur="2000" advTm="78480"/>
    </mc:Choice>
    <mc:Fallback>
      <p:transition spd="slow" advTm="7848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44B2-B6AF-4CED-863B-D3CD0BC2B18A}"/>
              </a:ext>
            </a:extLst>
          </p:cNvPr>
          <p:cNvSpPr>
            <a:spLocks noGrp="1"/>
          </p:cNvSpPr>
          <p:nvPr>
            <p:ph type="title"/>
          </p:nvPr>
        </p:nvSpPr>
        <p:spPr/>
        <p:txBody>
          <a:bodyPr/>
          <a:lstStyle/>
          <a:p>
            <a:r>
              <a:rPr lang="en-US" dirty="0"/>
              <a:t>What about the future?</a:t>
            </a:r>
          </a:p>
        </p:txBody>
      </p:sp>
      <p:pic>
        <p:nvPicPr>
          <p:cNvPr id="3" name="Picture 2">
            <a:extLst>
              <a:ext uri="{FF2B5EF4-FFF2-40B4-BE49-F238E27FC236}">
                <a16:creationId xmlns:a16="http://schemas.microsoft.com/office/drawing/2014/main" id="{709C08E9-36E5-4773-AA65-7C55CBD8971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01471" y="1772985"/>
            <a:ext cx="7186118" cy="4536375"/>
          </a:xfrm>
          <a:prstGeom prst="rect">
            <a:avLst/>
          </a:prstGeom>
        </p:spPr>
      </p:pic>
    </p:spTree>
    <p:extLst>
      <p:ext uri="{BB962C8B-B14F-4D97-AF65-F5344CB8AC3E}">
        <p14:creationId xmlns:p14="http://schemas.microsoft.com/office/powerpoint/2010/main" val="4080170123"/>
      </p:ext>
    </p:extLst>
  </p:cSld>
  <p:clrMapOvr>
    <a:masterClrMapping/>
  </p:clrMapOvr>
  <mc:AlternateContent xmlns:mc="http://schemas.openxmlformats.org/markup-compatibility/2006">
    <mc:Choice xmlns:p14="http://schemas.microsoft.com/office/powerpoint/2010/main" Requires="p14">
      <p:transition spd="slow" p14:dur="2000" advTm="80357"/>
    </mc:Choice>
    <mc:Fallback>
      <p:transition spd="slow" advTm="8035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6281-58F4-4CE4-9B48-4E7CA0085219}"/>
              </a:ext>
            </a:extLst>
          </p:cNvPr>
          <p:cNvSpPr>
            <a:spLocks noGrp="1"/>
          </p:cNvSpPr>
          <p:nvPr>
            <p:ph type="title"/>
          </p:nvPr>
        </p:nvSpPr>
        <p:spPr/>
        <p:txBody>
          <a:bodyPr/>
          <a:lstStyle/>
          <a:p>
            <a:r>
              <a:rPr lang="en-US" dirty="0"/>
              <a:t>How will Sagebrush Change?</a:t>
            </a:r>
          </a:p>
        </p:txBody>
      </p:sp>
      <p:pic>
        <p:nvPicPr>
          <p:cNvPr id="3" name="Picture 2">
            <a:extLst>
              <a:ext uri="{FF2B5EF4-FFF2-40B4-BE49-F238E27FC236}">
                <a16:creationId xmlns:a16="http://schemas.microsoft.com/office/drawing/2014/main" id="{F59BA45F-1277-4892-94BE-94F3F99364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90650" y="1737360"/>
            <a:ext cx="5011386" cy="4931927"/>
          </a:xfrm>
          <a:prstGeom prst="rect">
            <a:avLst/>
          </a:prstGeom>
        </p:spPr>
      </p:pic>
      <p:sp>
        <p:nvSpPr>
          <p:cNvPr id="4" name="TextBox 3">
            <a:extLst>
              <a:ext uri="{FF2B5EF4-FFF2-40B4-BE49-F238E27FC236}">
                <a16:creationId xmlns:a16="http://schemas.microsoft.com/office/drawing/2014/main" id="{E769BFF5-03EC-48DB-A133-82EEF9ECF947}"/>
              </a:ext>
            </a:extLst>
          </p:cNvPr>
          <p:cNvSpPr txBox="1"/>
          <p:nvPr/>
        </p:nvSpPr>
        <p:spPr>
          <a:xfrm>
            <a:off x="6526726" y="5618838"/>
            <a:ext cx="4323363" cy="646331"/>
          </a:xfrm>
          <a:prstGeom prst="rect">
            <a:avLst/>
          </a:prstGeom>
          <a:noFill/>
        </p:spPr>
        <p:txBody>
          <a:bodyPr wrap="none" rtlCol="0">
            <a:spAutoFit/>
          </a:bodyPr>
          <a:lstStyle/>
          <a:p>
            <a:r>
              <a:rPr lang="en-US" dirty="0"/>
              <a:t>Blue – increased performance for sagebrush</a:t>
            </a:r>
          </a:p>
          <a:p>
            <a:r>
              <a:rPr lang="en-US" dirty="0"/>
              <a:t>Red – decreased performance for sagebrush</a:t>
            </a:r>
          </a:p>
        </p:txBody>
      </p:sp>
    </p:spTree>
    <p:extLst>
      <p:ext uri="{BB962C8B-B14F-4D97-AF65-F5344CB8AC3E}">
        <p14:creationId xmlns:p14="http://schemas.microsoft.com/office/powerpoint/2010/main" val="3791391688"/>
      </p:ext>
    </p:extLst>
  </p:cSld>
  <p:clrMapOvr>
    <a:masterClrMapping/>
  </p:clrMapOvr>
  <mc:AlternateContent xmlns:mc="http://schemas.openxmlformats.org/markup-compatibility/2006">
    <mc:Choice xmlns:p14="http://schemas.microsoft.com/office/powerpoint/2010/main" Requires="p14">
      <p:transition spd="slow" p14:dur="2000" advTm="78763"/>
    </mc:Choice>
    <mc:Fallback>
      <p:transition spd="slow" advTm="7876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1263" y="167175"/>
            <a:ext cx="6069692" cy="6321493"/>
          </a:xfrm>
          <a:prstGeom prst="rect">
            <a:avLst/>
          </a:prstGeom>
        </p:spPr>
      </p:pic>
      <p:sp>
        <p:nvSpPr>
          <p:cNvPr id="4" name="TextBox 3"/>
          <p:cNvSpPr txBox="1"/>
          <p:nvPr/>
        </p:nvSpPr>
        <p:spPr>
          <a:xfrm>
            <a:off x="8459640" y="6488668"/>
            <a:ext cx="2208361" cy="369332"/>
          </a:xfrm>
          <a:prstGeom prst="rect">
            <a:avLst/>
          </a:prstGeom>
          <a:noFill/>
        </p:spPr>
        <p:txBody>
          <a:bodyPr wrap="none" rtlCol="0">
            <a:spAutoFit/>
          </a:bodyPr>
          <a:lstStyle/>
          <a:p>
            <a:r>
              <a:rPr lang="en-US" dirty="0" err="1"/>
              <a:t>Schlaepfer</a:t>
            </a:r>
            <a:r>
              <a:rPr lang="en-US" dirty="0"/>
              <a:t> et al. 2012</a:t>
            </a:r>
          </a:p>
        </p:txBody>
      </p:sp>
      <p:sp>
        <p:nvSpPr>
          <p:cNvPr id="6" name="TextBox 5"/>
          <p:cNvSpPr txBox="1"/>
          <p:nvPr/>
        </p:nvSpPr>
        <p:spPr>
          <a:xfrm>
            <a:off x="6806958" y="2494579"/>
            <a:ext cx="2840453" cy="646331"/>
          </a:xfrm>
          <a:prstGeom prst="rect">
            <a:avLst/>
          </a:prstGeom>
          <a:noFill/>
        </p:spPr>
        <p:txBody>
          <a:bodyPr wrap="square" rtlCol="0">
            <a:spAutoFit/>
          </a:bodyPr>
          <a:lstStyle/>
          <a:p>
            <a:r>
              <a:rPr lang="en-US" dirty="0"/>
              <a:t>Current (a) </a:t>
            </a:r>
            <a:r>
              <a:rPr lang="en-US" dirty="0" err="1"/>
              <a:t>vs</a:t>
            </a:r>
            <a:r>
              <a:rPr lang="en-US" dirty="0"/>
              <a:t> 2070-2099 (c) (B1 climate scenario)</a:t>
            </a:r>
          </a:p>
        </p:txBody>
      </p:sp>
      <p:sp>
        <p:nvSpPr>
          <p:cNvPr id="7" name="TextBox 6"/>
          <p:cNvSpPr txBox="1"/>
          <p:nvPr/>
        </p:nvSpPr>
        <p:spPr>
          <a:xfrm>
            <a:off x="6763866" y="5073242"/>
            <a:ext cx="2840453" cy="646331"/>
          </a:xfrm>
          <a:prstGeom prst="rect">
            <a:avLst/>
          </a:prstGeom>
          <a:noFill/>
        </p:spPr>
        <p:txBody>
          <a:bodyPr wrap="square" rtlCol="0">
            <a:spAutoFit/>
          </a:bodyPr>
          <a:lstStyle/>
          <a:p>
            <a:r>
              <a:rPr lang="en-US" dirty="0"/>
              <a:t>Current (b) </a:t>
            </a:r>
            <a:r>
              <a:rPr lang="en-US" dirty="0" err="1"/>
              <a:t>vs</a:t>
            </a:r>
            <a:r>
              <a:rPr lang="en-US" dirty="0"/>
              <a:t> 2070-2099 (d) (A2 climate scenario)</a:t>
            </a:r>
          </a:p>
        </p:txBody>
      </p:sp>
      <p:sp>
        <p:nvSpPr>
          <p:cNvPr id="2" name="Title 1">
            <a:extLst>
              <a:ext uri="{FF2B5EF4-FFF2-40B4-BE49-F238E27FC236}">
                <a16:creationId xmlns:a16="http://schemas.microsoft.com/office/drawing/2014/main" id="{A95EC2E9-9433-4DF7-9EB5-C10A335A83CF}"/>
              </a:ext>
            </a:extLst>
          </p:cNvPr>
          <p:cNvSpPr>
            <a:spLocks noGrp="1"/>
          </p:cNvSpPr>
          <p:nvPr>
            <p:ph type="title"/>
          </p:nvPr>
        </p:nvSpPr>
        <p:spPr>
          <a:xfrm>
            <a:off x="7315288" y="274727"/>
            <a:ext cx="4092237" cy="1450757"/>
          </a:xfrm>
        </p:spPr>
        <p:txBody>
          <a:bodyPr/>
          <a:lstStyle/>
          <a:p>
            <a:pPr algn="r"/>
            <a:r>
              <a:rPr lang="en-US" dirty="0"/>
              <a:t>How will species change?</a:t>
            </a:r>
          </a:p>
        </p:txBody>
      </p:sp>
    </p:spTree>
    <p:extLst>
      <p:ext uri="{BB962C8B-B14F-4D97-AF65-F5344CB8AC3E}">
        <p14:creationId xmlns:p14="http://schemas.microsoft.com/office/powerpoint/2010/main" val="4085340820"/>
      </p:ext>
    </p:extLst>
  </p:cSld>
  <p:clrMapOvr>
    <a:masterClrMapping/>
  </p:clrMapOvr>
  <mc:AlternateContent xmlns:mc="http://schemas.openxmlformats.org/markup-compatibility/2006">
    <mc:Choice xmlns:p14="http://schemas.microsoft.com/office/powerpoint/2010/main" Requires="p14">
      <p:transition spd="slow" p14:dur="2000" advTm="31555"/>
    </mc:Choice>
    <mc:Fallback>
      <p:transition spd="slow" advTm="3155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320DF-A72E-452F-8470-7A99DA01CA68}"/>
              </a:ext>
            </a:extLst>
          </p:cNvPr>
          <p:cNvSpPr>
            <a:spLocks noGrp="1"/>
          </p:cNvSpPr>
          <p:nvPr>
            <p:ph type="title"/>
          </p:nvPr>
        </p:nvSpPr>
        <p:spPr/>
        <p:txBody>
          <a:bodyPr/>
          <a:lstStyle/>
          <a:p>
            <a:r>
              <a:rPr lang="en-US" dirty="0"/>
              <a:t>What about indirect effects?</a:t>
            </a:r>
          </a:p>
        </p:txBody>
      </p:sp>
    </p:spTree>
    <p:extLst>
      <p:ext uri="{BB962C8B-B14F-4D97-AF65-F5344CB8AC3E}">
        <p14:creationId xmlns:p14="http://schemas.microsoft.com/office/powerpoint/2010/main" val="4088251078"/>
      </p:ext>
    </p:extLst>
  </p:cSld>
  <p:clrMapOvr>
    <a:masterClrMapping/>
  </p:clrMapOvr>
  <mc:AlternateContent xmlns:mc="http://schemas.openxmlformats.org/markup-compatibility/2006">
    <mc:Choice xmlns:p14="http://schemas.microsoft.com/office/powerpoint/2010/main" Requires="p14">
      <p:transition spd="slow" p14:dur="2000" advTm="15442"/>
    </mc:Choice>
    <mc:Fallback>
      <p:transition spd="slow" advTm="1544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5200" y="152399"/>
            <a:ext cx="4876800" cy="5638800"/>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58000" y="2330231"/>
            <a:ext cx="1828800" cy="1066800"/>
          </a:xfrm>
          <a:prstGeom prst="rect">
            <a:avLst/>
          </a:prstGeom>
        </p:spPr>
      </p:pic>
      <p:pic>
        <p:nvPicPr>
          <p:cNvPr id="6" name="Picture 2" descr="C:\pictures\Murphy+SEIdahoSummer 2009\DSCN0879.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096000" y="882431"/>
            <a:ext cx="1554480" cy="1158240"/>
          </a:xfrm>
          <a:prstGeom prst="rect">
            <a:avLst/>
          </a:prstGeom>
          <a:noFill/>
          <a:ln>
            <a:noFill/>
          </a:ln>
          <a:effectLst/>
        </p:spPr>
      </p:pic>
      <p:pic>
        <p:nvPicPr>
          <p:cNvPr id="7"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05800" y="638592"/>
            <a:ext cx="1097280" cy="1517469"/>
          </a:xfrm>
          <a:prstGeom prst="rect">
            <a:avLst/>
          </a:prstGeom>
        </p:spPr>
      </p:pic>
      <p:sp>
        <p:nvSpPr>
          <p:cNvPr id="8" name="TextBox 7"/>
          <p:cNvSpPr txBox="1"/>
          <p:nvPr/>
        </p:nvSpPr>
        <p:spPr>
          <a:xfrm>
            <a:off x="6019800" y="2022456"/>
            <a:ext cx="1981200" cy="276999"/>
          </a:xfrm>
          <a:prstGeom prst="rect">
            <a:avLst/>
          </a:prstGeom>
          <a:solidFill>
            <a:schemeClr val="accent5">
              <a:lumMod val="20000"/>
              <a:lumOff val="80000"/>
            </a:schemeClr>
          </a:solidFill>
        </p:spPr>
        <p:txBody>
          <a:bodyPr wrap="square" rtlCol="0">
            <a:spAutoFit/>
          </a:bodyPr>
          <a:lstStyle/>
          <a:p>
            <a:r>
              <a:rPr lang="en-US" sz="1200" dirty="0"/>
              <a:t>Grasses and forbs dominate</a:t>
            </a:r>
          </a:p>
        </p:txBody>
      </p:sp>
      <p:sp>
        <p:nvSpPr>
          <p:cNvPr id="9" name="TextBox 8"/>
          <p:cNvSpPr txBox="1"/>
          <p:nvPr/>
        </p:nvSpPr>
        <p:spPr>
          <a:xfrm>
            <a:off x="8077200" y="2093761"/>
            <a:ext cx="1600200" cy="276999"/>
          </a:xfrm>
          <a:prstGeom prst="rect">
            <a:avLst/>
          </a:prstGeom>
          <a:solidFill>
            <a:schemeClr val="accent5">
              <a:lumMod val="20000"/>
              <a:lumOff val="80000"/>
            </a:schemeClr>
          </a:solidFill>
        </p:spPr>
        <p:txBody>
          <a:bodyPr wrap="square" rtlCol="0">
            <a:spAutoFit/>
          </a:bodyPr>
          <a:lstStyle/>
          <a:p>
            <a:r>
              <a:rPr lang="en-US" sz="1200" dirty="0"/>
              <a:t>Grasses, forbs, shrubs</a:t>
            </a:r>
          </a:p>
        </p:txBody>
      </p:sp>
      <p:sp>
        <p:nvSpPr>
          <p:cNvPr id="10" name="TextBox 9"/>
          <p:cNvSpPr txBox="1"/>
          <p:nvPr/>
        </p:nvSpPr>
        <p:spPr>
          <a:xfrm>
            <a:off x="7086600" y="3360132"/>
            <a:ext cx="1295400" cy="276999"/>
          </a:xfrm>
          <a:prstGeom prst="rect">
            <a:avLst/>
          </a:prstGeom>
          <a:solidFill>
            <a:schemeClr val="accent5">
              <a:lumMod val="20000"/>
              <a:lumOff val="80000"/>
            </a:schemeClr>
          </a:solidFill>
        </p:spPr>
        <p:txBody>
          <a:bodyPr wrap="square" rtlCol="0">
            <a:spAutoFit/>
          </a:bodyPr>
          <a:lstStyle/>
          <a:p>
            <a:r>
              <a:rPr lang="en-US" sz="1200" dirty="0"/>
              <a:t>Shrubs dominate</a:t>
            </a:r>
          </a:p>
        </p:txBody>
      </p:sp>
      <p:sp>
        <p:nvSpPr>
          <p:cNvPr id="11" name="TextBox 10"/>
          <p:cNvSpPr txBox="1"/>
          <p:nvPr/>
        </p:nvSpPr>
        <p:spPr>
          <a:xfrm>
            <a:off x="6225540" y="5905743"/>
            <a:ext cx="1546860" cy="276999"/>
          </a:xfrm>
          <a:prstGeom prst="rect">
            <a:avLst/>
          </a:prstGeom>
          <a:solidFill>
            <a:schemeClr val="accent5">
              <a:lumMod val="20000"/>
              <a:lumOff val="80000"/>
            </a:schemeClr>
          </a:solidFill>
        </p:spPr>
        <p:txBody>
          <a:bodyPr wrap="square" rtlCol="0">
            <a:spAutoFit/>
          </a:bodyPr>
          <a:lstStyle/>
          <a:p>
            <a:r>
              <a:rPr lang="en-US" sz="1200" dirty="0" err="1"/>
              <a:t>Cheatgrass</a:t>
            </a:r>
            <a:r>
              <a:rPr lang="en-US" sz="1200" dirty="0"/>
              <a:t> dominate</a:t>
            </a:r>
          </a:p>
        </p:txBody>
      </p:sp>
      <p:sp>
        <p:nvSpPr>
          <p:cNvPr id="12" name="TextBox 11"/>
          <p:cNvSpPr txBox="1"/>
          <p:nvPr/>
        </p:nvSpPr>
        <p:spPr>
          <a:xfrm>
            <a:off x="8039100" y="5924193"/>
            <a:ext cx="1295400" cy="276999"/>
          </a:xfrm>
          <a:prstGeom prst="rect">
            <a:avLst/>
          </a:prstGeom>
          <a:solidFill>
            <a:schemeClr val="accent5">
              <a:lumMod val="20000"/>
              <a:lumOff val="80000"/>
            </a:schemeClr>
          </a:solidFill>
        </p:spPr>
        <p:txBody>
          <a:bodyPr wrap="square" rtlCol="0">
            <a:spAutoFit/>
          </a:bodyPr>
          <a:lstStyle/>
          <a:p>
            <a:r>
              <a:rPr lang="en-US" sz="1200" dirty="0"/>
              <a:t>Frequent fires</a:t>
            </a:r>
          </a:p>
        </p:txBody>
      </p:sp>
      <p:sp>
        <p:nvSpPr>
          <p:cNvPr id="13" name="Rectangle 12"/>
          <p:cNvSpPr/>
          <p:nvPr/>
        </p:nvSpPr>
        <p:spPr>
          <a:xfrm>
            <a:off x="304799" y="2027397"/>
            <a:ext cx="6126481" cy="4678204"/>
          </a:xfrm>
          <a:prstGeom prst="rect">
            <a:avLst/>
          </a:prstGeom>
        </p:spPr>
        <p:txBody>
          <a:bodyPr wrap="square">
            <a:spAutoFit/>
          </a:bodyPr>
          <a:lstStyle/>
          <a:p>
            <a:pPr marL="285750" indent="-285750">
              <a:buFont typeface="Wingdings" panose="05000000000000000000" pitchFamily="2" charset="2"/>
              <a:buChar char="§"/>
            </a:pPr>
            <a:r>
              <a:rPr lang="en-US" sz="2800" dirty="0" err="1"/>
              <a:t>Cheatgrass</a:t>
            </a:r>
            <a:r>
              <a:rPr lang="en-US" sz="2800" dirty="0"/>
              <a:t> may increase, further impacting fire regimes (coupling of fire and climate)</a:t>
            </a:r>
          </a:p>
          <a:p>
            <a:pPr marL="285750" indent="-285750">
              <a:buFont typeface="Wingdings" panose="05000000000000000000" pitchFamily="2" charset="2"/>
              <a:buChar char="§"/>
            </a:pPr>
            <a:r>
              <a:rPr lang="en-US" sz="2800" dirty="0"/>
              <a:t>Increase of disease and insect outbreaks</a:t>
            </a:r>
          </a:p>
          <a:p>
            <a:pPr marL="285750" lvl="1" indent="-285750">
              <a:buFont typeface="Wingdings" panose="05000000000000000000" pitchFamily="2" charset="2"/>
              <a:buChar char="§"/>
            </a:pPr>
            <a:r>
              <a:rPr lang="en-US" sz="2800" dirty="0" err="1"/>
              <a:t>Cheatgrass</a:t>
            </a:r>
            <a:r>
              <a:rPr lang="en-US" sz="2800" dirty="0"/>
              <a:t> leads to desertification, lower plant and animal diversity, lower nutrient cycling, less biomass, </a:t>
            </a:r>
          </a:p>
          <a:p>
            <a:pPr marL="285750" lvl="1" indent="-285750">
              <a:buFont typeface="Wingdings" panose="05000000000000000000" pitchFamily="2" charset="2"/>
              <a:buChar char="§"/>
            </a:pPr>
            <a:r>
              <a:rPr lang="en-US" sz="2800" dirty="0"/>
              <a:t>Lower winter precipitation would decrease cheatgrass</a:t>
            </a:r>
          </a:p>
          <a:p>
            <a:pPr marL="0" lvl="1"/>
            <a:r>
              <a:rPr lang="en-US" dirty="0"/>
              <a:t> </a:t>
            </a:r>
            <a:r>
              <a:rPr lang="en-US" sz="1600" dirty="0" err="1">
                <a:solidFill>
                  <a:schemeClr val="bg1">
                    <a:lumMod val="95000"/>
                  </a:schemeClr>
                </a:solidFill>
              </a:rPr>
              <a:t>Germino</a:t>
            </a:r>
            <a:r>
              <a:rPr lang="en-US" sz="1600" dirty="0">
                <a:solidFill>
                  <a:schemeClr val="bg1">
                    <a:lumMod val="95000"/>
                  </a:schemeClr>
                </a:solidFill>
              </a:rPr>
              <a:t> 2017  </a:t>
            </a:r>
            <a:endParaRPr lang="en-US" dirty="0">
              <a:solidFill>
                <a:schemeClr val="bg1">
                  <a:lumMod val="95000"/>
                </a:schemeClr>
              </a:solidFill>
            </a:endParaRPr>
          </a:p>
        </p:txBody>
      </p:sp>
      <p:sp>
        <p:nvSpPr>
          <p:cNvPr id="15" name="Title 1"/>
          <p:cNvSpPr>
            <a:spLocks noGrp="1"/>
          </p:cNvSpPr>
          <p:nvPr>
            <p:ph type="title"/>
          </p:nvPr>
        </p:nvSpPr>
        <p:spPr>
          <a:xfrm>
            <a:off x="933451" y="509359"/>
            <a:ext cx="7886700" cy="1325563"/>
          </a:xfrm>
        </p:spPr>
        <p:txBody>
          <a:bodyPr/>
          <a:lstStyle/>
          <a:p>
            <a:r>
              <a:rPr lang="en-US" dirty="0"/>
              <a:t>Cheatgrass?</a:t>
            </a:r>
          </a:p>
        </p:txBody>
      </p:sp>
    </p:spTree>
    <p:extLst>
      <p:ext uri="{BB962C8B-B14F-4D97-AF65-F5344CB8AC3E}">
        <p14:creationId xmlns:p14="http://schemas.microsoft.com/office/powerpoint/2010/main" val="3444631680"/>
      </p:ext>
    </p:extLst>
  </p:cSld>
  <p:clrMapOvr>
    <a:masterClrMapping/>
  </p:clrMapOvr>
  <mc:AlternateContent xmlns:mc="http://schemas.openxmlformats.org/markup-compatibility/2006">
    <mc:Choice xmlns:p14="http://schemas.microsoft.com/office/powerpoint/2010/main" Requires="p14">
      <p:transition spd="slow" p14:dur="2000" advTm="72786"/>
    </mc:Choice>
    <mc:Fallback>
      <p:transition spd="slow" advTm="7278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C:\Documents and Settings\Stephen Bunting\My Documents\Z Bunting Photographs\A Down load folder\Summer 2011\Lepa trip\P6020662.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4432"/>
          <a:stretch/>
        </p:blipFill>
        <p:spPr bwMode="auto">
          <a:xfrm>
            <a:off x="440772" y="1896580"/>
            <a:ext cx="11371415" cy="4477860"/>
          </a:xfrm>
          <a:prstGeom prst="rect">
            <a:avLst/>
          </a:prstGeom>
          <a:noFill/>
        </p:spPr>
      </p:pic>
      <p:sp>
        <p:nvSpPr>
          <p:cNvPr id="3" name="TextBox 2"/>
          <p:cNvSpPr txBox="1"/>
          <p:nvPr/>
        </p:nvSpPr>
        <p:spPr>
          <a:xfrm>
            <a:off x="10648041" y="5928018"/>
            <a:ext cx="1103187" cy="230832"/>
          </a:xfrm>
          <a:prstGeom prst="rect">
            <a:avLst/>
          </a:prstGeom>
          <a:noFill/>
        </p:spPr>
        <p:txBody>
          <a:bodyPr wrap="none" rtlCol="0">
            <a:spAutoFit/>
          </a:bodyPr>
          <a:lstStyle/>
          <a:p>
            <a:r>
              <a:rPr lang="en-US" sz="900" dirty="0">
                <a:solidFill>
                  <a:schemeClr val="bg1">
                    <a:lumMod val="95000"/>
                  </a:schemeClr>
                </a:solidFill>
              </a:rPr>
              <a:t>Photo by S. Bunting</a:t>
            </a:r>
          </a:p>
        </p:txBody>
      </p:sp>
      <p:sp>
        <p:nvSpPr>
          <p:cNvPr id="7" name="Title 6">
            <a:extLst>
              <a:ext uri="{FF2B5EF4-FFF2-40B4-BE49-F238E27FC236}">
                <a16:creationId xmlns:a16="http://schemas.microsoft.com/office/drawing/2014/main" id="{1F69E230-3AE1-439E-8E89-EE1477405E6F}"/>
              </a:ext>
            </a:extLst>
          </p:cNvPr>
          <p:cNvSpPr>
            <a:spLocks noGrp="1"/>
          </p:cNvSpPr>
          <p:nvPr>
            <p:ph type="title"/>
          </p:nvPr>
        </p:nvSpPr>
        <p:spPr>
          <a:xfrm>
            <a:off x="1097280" y="286603"/>
            <a:ext cx="11205556" cy="1450757"/>
          </a:xfrm>
        </p:spPr>
        <p:txBody>
          <a:bodyPr>
            <a:normAutofit/>
          </a:bodyPr>
          <a:lstStyle/>
          <a:p>
            <a:r>
              <a:rPr lang="en-US" sz="4400" dirty="0"/>
              <a:t>Wyoming Big Sagebrush/Bluebunch Wheatgrass</a:t>
            </a:r>
          </a:p>
        </p:txBody>
      </p:sp>
    </p:spTree>
    <p:extLst>
      <p:ext uri="{BB962C8B-B14F-4D97-AF65-F5344CB8AC3E}">
        <p14:creationId xmlns:p14="http://schemas.microsoft.com/office/powerpoint/2010/main" val="3192264449"/>
      </p:ext>
    </p:extLst>
  </p:cSld>
  <p:clrMapOvr>
    <a:masterClrMapping/>
  </p:clrMapOvr>
  <mc:AlternateContent xmlns:mc="http://schemas.openxmlformats.org/markup-compatibility/2006">
    <mc:Choice xmlns:p14="http://schemas.microsoft.com/office/powerpoint/2010/main" Requires="p14">
      <p:transition spd="slow" p14:dur="2000" advTm="20003"/>
    </mc:Choice>
    <mc:Fallback>
      <p:transition spd="slow" advTm="2000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Patches of Sagebrush</a:t>
            </a:r>
          </a:p>
        </p:txBody>
      </p:sp>
      <p:pic>
        <p:nvPicPr>
          <p:cNvPr id="4" name="Content Placeholder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783080" y="2010971"/>
            <a:ext cx="8686800" cy="4247325"/>
          </a:xfrm>
        </p:spPr>
      </p:pic>
      <p:sp>
        <p:nvSpPr>
          <p:cNvPr id="5" name="Oval 4"/>
          <p:cNvSpPr/>
          <p:nvPr/>
        </p:nvSpPr>
        <p:spPr>
          <a:xfrm>
            <a:off x="3611880" y="2609685"/>
            <a:ext cx="60960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053265" y="3369590"/>
            <a:ext cx="60960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335223" y="6025301"/>
            <a:ext cx="1103187" cy="230832"/>
          </a:xfrm>
          <a:prstGeom prst="rect">
            <a:avLst/>
          </a:prstGeom>
          <a:noFill/>
        </p:spPr>
        <p:txBody>
          <a:bodyPr wrap="none" rtlCol="0">
            <a:spAutoFit/>
          </a:bodyPr>
          <a:lstStyle/>
          <a:p>
            <a:r>
              <a:rPr lang="en-US" sz="900" dirty="0">
                <a:solidFill>
                  <a:schemeClr val="bg1">
                    <a:lumMod val="95000"/>
                  </a:schemeClr>
                </a:solidFill>
              </a:rPr>
              <a:t>Photo by S. Bunting</a:t>
            </a:r>
          </a:p>
        </p:txBody>
      </p:sp>
    </p:spTree>
    <p:extLst>
      <p:ext uri="{BB962C8B-B14F-4D97-AF65-F5344CB8AC3E}">
        <p14:creationId xmlns:p14="http://schemas.microsoft.com/office/powerpoint/2010/main" val="1616636143"/>
      </p:ext>
    </p:extLst>
  </p:cSld>
  <p:clrMapOvr>
    <a:masterClrMapping/>
  </p:clrMapOvr>
  <mc:AlternateContent xmlns:mc="http://schemas.openxmlformats.org/markup-compatibility/2006">
    <mc:Choice xmlns:p14="http://schemas.microsoft.com/office/powerpoint/2010/main" Requires="p14">
      <p:transition spd="slow" p14:dur="2000" advTm="18763"/>
    </mc:Choice>
    <mc:Fallback>
      <p:transition spd="slow" advTm="1876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9937" y="6376406"/>
            <a:ext cx="11091553" cy="461665"/>
          </a:xfrm>
          <a:prstGeom prst="rect">
            <a:avLst/>
          </a:prstGeom>
          <a:noFill/>
        </p:spPr>
        <p:txBody>
          <a:bodyPr wrap="square" rtlCol="0">
            <a:spAutoFit/>
          </a:bodyPr>
          <a:lstStyle/>
          <a:p>
            <a:r>
              <a:rPr lang="en-US" sz="2400" dirty="0">
                <a:solidFill>
                  <a:schemeClr val="bg1">
                    <a:lumMod val="95000"/>
                  </a:schemeClr>
                </a:solidFill>
              </a:rPr>
              <a:t>Wyoming big sagebrush/bluebunch wheatgrass southern Idaho- 2 years post-burn</a:t>
            </a:r>
          </a:p>
        </p:txBody>
      </p:sp>
      <p:grpSp>
        <p:nvGrpSpPr>
          <p:cNvPr id="2" name="Group 1">
            <a:extLst>
              <a:ext uri="{FF2B5EF4-FFF2-40B4-BE49-F238E27FC236}">
                <a16:creationId xmlns:a16="http://schemas.microsoft.com/office/drawing/2014/main" id="{9DD52E02-2F9F-42F0-8D6D-BFB94F501FEC}"/>
              </a:ext>
            </a:extLst>
          </p:cNvPr>
          <p:cNvGrpSpPr/>
          <p:nvPr/>
        </p:nvGrpSpPr>
        <p:grpSpPr>
          <a:xfrm>
            <a:off x="1484416" y="250761"/>
            <a:ext cx="9074539" cy="6019410"/>
            <a:chOff x="1633044" y="152401"/>
            <a:chExt cx="8925911" cy="5867400"/>
          </a:xfrm>
        </p:grpSpPr>
        <p:pic>
          <p:nvPicPr>
            <p:cNvPr id="1026" name="Picture 2" descr="F:\Photos transferred from main computer March 18 2012\Z Bunting Photographs\A Down load folder\Summer 2009\Murphy Fire\DSCN8253.JPG"/>
            <p:cNvPicPr>
              <a:picLocks noChangeAspect="1" noChangeArrowheads="1"/>
            </p:cNvPicPr>
            <p:nvPr/>
          </p:nvPicPr>
          <p:blipFill rotWithShape="1">
            <a:blip r:embed="rId2" cstate="email">
              <a:lum bright="-20000"/>
              <a:extLst>
                <a:ext uri="{28A0092B-C50C-407E-A947-70E740481C1C}">
                  <a14:useLocalDpi xmlns:a14="http://schemas.microsoft.com/office/drawing/2010/main"/>
                </a:ext>
              </a:extLst>
            </a:blip>
            <a:srcRect/>
            <a:stretch/>
          </p:blipFill>
          <p:spPr bwMode="auto">
            <a:xfrm>
              <a:off x="1633044" y="152401"/>
              <a:ext cx="8925911" cy="5867400"/>
            </a:xfrm>
            <a:prstGeom prst="rect">
              <a:avLst/>
            </a:prstGeom>
            <a:noFill/>
          </p:spPr>
        </p:pic>
        <p:sp>
          <p:nvSpPr>
            <p:cNvPr id="4" name="TextBox 3"/>
            <p:cNvSpPr txBox="1"/>
            <p:nvPr/>
          </p:nvSpPr>
          <p:spPr>
            <a:xfrm>
              <a:off x="9113342" y="5676566"/>
              <a:ext cx="1300356" cy="261610"/>
            </a:xfrm>
            <a:prstGeom prst="rect">
              <a:avLst/>
            </a:prstGeom>
            <a:noFill/>
          </p:spPr>
          <p:txBody>
            <a:bodyPr wrap="none" rtlCol="0">
              <a:spAutoFit/>
            </a:bodyPr>
            <a:lstStyle/>
            <a:p>
              <a:r>
                <a:rPr lang="en-US" sz="1050" dirty="0">
                  <a:solidFill>
                    <a:schemeClr val="bg1">
                      <a:lumMod val="95000"/>
                    </a:schemeClr>
                  </a:solidFill>
                </a:rPr>
                <a:t>Photo by S. Bunting</a:t>
              </a:r>
            </a:p>
          </p:txBody>
        </p:sp>
      </p:grpSp>
    </p:spTree>
    <p:extLst>
      <p:ext uri="{BB962C8B-B14F-4D97-AF65-F5344CB8AC3E}">
        <p14:creationId xmlns:p14="http://schemas.microsoft.com/office/powerpoint/2010/main" val="3923245854"/>
      </p:ext>
    </p:extLst>
  </p:cSld>
  <p:clrMapOvr>
    <a:masterClrMapping/>
  </p:clrMapOvr>
  <mc:AlternateContent xmlns:mc="http://schemas.openxmlformats.org/markup-compatibility/2006">
    <mc:Choice xmlns:p14="http://schemas.microsoft.com/office/powerpoint/2010/main" Requires="p14">
      <p:transition spd="slow" p14:dur="2000" advTm="31208"/>
    </mc:Choice>
    <mc:Fallback>
      <p:transition spd="slow" advTm="3120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5300" y="1820088"/>
            <a:ext cx="7443435" cy="4935975"/>
          </a:xfrm>
          <a:prstGeom prst="rect">
            <a:avLst/>
          </a:prstGeom>
        </p:spPr>
      </p:pic>
      <p:sp>
        <p:nvSpPr>
          <p:cNvPr id="4" name="TextBox 3"/>
          <p:cNvSpPr txBox="1"/>
          <p:nvPr/>
        </p:nvSpPr>
        <p:spPr>
          <a:xfrm>
            <a:off x="7511763" y="2126078"/>
            <a:ext cx="4524500" cy="3539430"/>
          </a:xfrm>
          <a:prstGeom prst="rect">
            <a:avLst/>
          </a:prstGeom>
          <a:noFill/>
        </p:spPr>
        <p:txBody>
          <a:bodyPr wrap="square" rtlCol="0">
            <a:spAutoFit/>
          </a:bodyPr>
          <a:lstStyle/>
          <a:p>
            <a:pPr marL="285750" indent="-285750">
              <a:buFont typeface="Wingdings" panose="05000000000000000000" pitchFamily="2" charset="2"/>
              <a:buChar char="§"/>
            </a:pPr>
            <a:r>
              <a:rPr lang="en-US" sz="2800" dirty="0"/>
              <a:t>Barren landscape after fire, wind erosion removing nutrients and </a:t>
            </a:r>
            <a:r>
              <a:rPr lang="en-US" sz="2800" dirty="0" err="1"/>
              <a:t>seedbank</a:t>
            </a:r>
            <a:endParaRPr lang="en-US" sz="2800" dirty="0"/>
          </a:p>
          <a:p>
            <a:pPr marL="285750" indent="-285750">
              <a:buFont typeface="Wingdings" panose="05000000000000000000" pitchFamily="2" charset="2"/>
              <a:buChar char="§"/>
            </a:pPr>
            <a:r>
              <a:rPr lang="en-US" sz="2800" dirty="0"/>
              <a:t>Precipitation in the year after fire is very important</a:t>
            </a:r>
          </a:p>
          <a:p>
            <a:pPr marL="285750" indent="-285750">
              <a:buFont typeface="Wingdings" panose="05000000000000000000" pitchFamily="2" charset="2"/>
              <a:buChar char="§"/>
            </a:pPr>
            <a:r>
              <a:rPr lang="en-US" sz="2800" dirty="0"/>
              <a:t>Perennial grasses (higher </a:t>
            </a:r>
            <a:r>
              <a:rPr lang="en-US" sz="2800" dirty="0" err="1"/>
              <a:t>precip</a:t>
            </a:r>
            <a:r>
              <a:rPr lang="en-US" sz="2800" dirty="0"/>
              <a:t>) or annual (lower </a:t>
            </a:r>
            <a:r>
              <a:rPr lang="en-US" sz="2800" dirty="0" err="1"/>
              <a:t>precip</a:t>
            </a:r>
            <a:r>
              <a:rPr lang="en-US" sz="2800" dirty="0"/>
              <a:t>)</a:t>
            </a:r>
          </a:p>
        </p:txBody>
      </p:sp>
      <p:sp>
        <p:nvSpPr>
          <p:cNvPr id="5" name="TextBox 4"/>
          <p:cNvSpPr txBox="1"/>
          <p:nvPr/>
        </p:nvSpPr>
        <p:spPr>
          <a:xfrm>
            <a:off x="10340430" y="6386731"/>
            <a:ext cx="1527982" cy="369332"/>
          </a:xfrm>
          <a:prstGeom prst="rect">
            <a:avLst/>
          </a:prstGeom>
          <a:noFill/>
        </p:spPr>
        <p:txBody>
          <a:bodyPr wrap="none" rtlCol="0">
            <a:spAutoFit/>
          </a:bodyPr>
          <a:lstStyle/>
          <a:p>
            <a:r>
              <a:rPr lang="en-US" dirty="0" err="1">
                <a:solidFill>
                  <a:schemeClr val="bg1">
                    <a:lumMod val="95000"/>
                  </a:schemeClr>
                </a:solidFill>
              </a:rPr>
              <a:t>Germino</a:t>
            </a:r>
            <a:r>
              <a:rPr lang="en-US" dirty="0">
                <a:solidFill>
                  <a:schemeClr val="bg1">
                    <a:lumMod val="95000"/>
                  </a:schemeClr>
                </a:solidFill>
              </a:rPr>
              <a:t> 2017</a:t>
            </a:r>
          </a:p>
        </p:txBody>
      </p:sp>
      <p:sp>
        <p:nvSpPr>
          <p:cNvPr id="11" name="Title 10">
            <a:extLst>
              <a:ext uri="{FF2B5EF4-FFF2-40B4-BE49-F238E27FC236}">
                <a16:creationId xmlns:a16="http://schemas.microsoft.com/office/drawing/2014/main" id="{8F9A4934-0120-4627-86BD-6F04239EAB8A}"/>
              </a:ext>
            </a:extLst>
          </p:cNvPr>
          <p:cNvSpPr>
            <a:spLocks noGrp="1"/>
          </p:cNvSpPr>
          <p:nvPr>
            <p:ph type="title"/>
          </p:nvPr>
        </p:nvSpPr>
        <p:spPr>
          <a:xfrm>
            <a:off x="783771" y="286603"/>
            <a:ext cx="11084641" cy="1450757"/>
          </a:xfrm>
        </p:spPr>
        <p:txBody>
          <a:bodyPr>
            <a:normAutofit/>
          </a:bodyPr>
          <a:lstStyle/>
          <a:p>
            <a:r>
              <a:rPr lang="en-US" sz="4400" dirty="0"/>
              <a:t>Fire will be a key factor in sagebrush ecosystems</a:t>
            </a:r>
          </a:p>
        </p:txBody>
      </p:sp>
    </p:spTree>
    <p:extLst>
      <p:ext uri="{BB962C8B-B14F-4D97-AF65-F5344CB8AC3E}">
        <p14:creationId xmlns:p14="http://schemas.microsoft.com/office/powerpoint/2010/main" val="4278950447"/>
      </p:ext>
    </p:extLst>
  </p:cSld>
  <p:clrMapOvr>
    <a:masterClrMapping/>
  </p:clrMapOvr>
  <mc:AlternateContent xmlns:mc="http://schemas.openxmlformats.org/markup-compatibility/2006">
    <mc:Choice xmlns:p14="http://schemas.microsoft.com/office/powerpoint/2010/main" Requires="p14">
      <p:transition spd="slow" p14:dur="2000" advTm="44625"/>
    </mc:Choice>
    <mc:Fallback>
      <p:transition spd="slow" advTm="4462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0089" y="1737360"/>
            <a:ext cx="8783323" cy="4401205"/>
          </a:xfrm>
          <a:prstGeom prst="rect">
            <a:avLst/>
          </a:prstGeom>
          <a:noFill/>
        </p:spPr>
        <p:txBody>
          <a:bodyPr wrap="square" rtlCol="0">
            <a:spAutoFit/>
          </a:bodyPr>
          <a:lstStyle/>
          <a:p>
            <a:r>
              <a:rPr lang="en-US" sz="2000" b="1" dirty="0"/>
              <a:t>High elevation sites</a:t>
            </a:r>
          </a:p>
          <a:p>
            <a:pPr marL="285750" indent="-285750">
              <a:buFont typeface="Wingdings" panose="05000000000000000000" pitchFamily="2" charset="2"/>
              <a:buChar char="§"/>
            </a:pPr>
            <a:r>
              <a:rPr lang="en-US" sz="2000" dirty="0"/>
              <a:t>Productivity may increase because of higher temperatures and increased CO</a:t>
            </a:r>
            <a:r>
              <a:rPr lang="en-US" sz="2000" baseline="-25000" dirty="0"/>
              <a:t>2</a:t>
            </a:r>
            <a:r>
              <a:rPr lang="en-US" sz="2000" dirty="0"/>
              <a:t> </a:t>
            </a:r>
          </a:p>
          <a:p>
            <a:pPr marL="285750" indent="-285750">
              <a:buFont typeface="Wingdings" panose="05000000000000000000" pitchFamily="2" charset="2"/>
              <a:buChar char="§"/>
            </a:pPr>
            <a:r>
              <a:rPr lang="en-US" sz="2000" dirty="0"/>
              <a:t>Perennial grasses can respond quicker after fire</a:t>
            </a:r>
          </a:p>
          <a:p>
            <a:endParaRPr lang="en-US" sz="2000" dirty="0"/>
          </a:p>
          <a:p>
            <a:r>
              <a:rPr lang="en-US" sz="2000" b="1" dirty="0"/>
              <a:t>Low elevation sites</a:t>
            </a:r>
          </a:p>
          <a:p>
            <a:pPr marL="285750" indent="-285750">
              <a:buFont typeface="Wingdings" panose="05000000000000000000" pitchFamily="2" charset="2"/>
              <a:buChar char="§"/>
            </a:pPr>
            <a:r>
              <a:rPr lang="en-US" sz="2000" dirty="0"/>
              <a:t>Resistance and resilience map may help prioritize after management. </a:t>
            </a:r>
          </a:p>
          <a:p>
            <a:pPr marL="285750" indent="-285750">
              <a:buFont typeface="Wingdings" panose="05000000000000000000" pitchFamily="2" charset="2"/>
              <a:buChar char="§"/>
            </a:pPr>
            <a:r>
              <a:rPr lang="en-US" sz="2000" dirty="0"/>
              <a:t>Low investment in low elevation sagebrush</a:t>
            </a:r>
          </a:p>
          <a:p>
            <a:pPr marL="285750" indent="-285750">
              <a:buFont typeface="Wingdings" panose="05000000000000000000" pitchFamily="2" charset="2"/>
              <a:buChar char="§"/>
            </a:pPr>
            <a:r>
              <a:rPr lang="en-US" sz="2000" dirty="0"/>
              <a:t>Negative impacts in warmest part of the range with low R&amp;R  </a:t>
            </a:r>
          </a:p>
          <a:p>
            <a:pPr marL="285750" indent="-285750">
              <a:buFont typeface="Wingdings" panose="05000000000000000000" pitchFamily="2" charset="2"/>
              <a:buChar char="§"/>
            </a:pPr>
            <a:endParaRPr lang="en-US" sz="2000" dirty="0"/>
          </a:p>
          <a:p>
            <a:r>
              <a:rPr lang="en-US" sz="2000" b="1" dirty="0"/>
              <a:t>Mid elevation sites</a:t>
            </a:r>
          </a:p>
          <a:p>
            <a:pPr marL="285750" indent="-285750">
              <a:buFont typeface="Wingdings" panose="05000000000000000000" pitchFamily="2" charset="2"/>
              <a:buChar char="§"/>
            </a:pPr>
            <a:r>
              <a:rPr lang="en-US" sz="2000" u="sng" dirty="0"/>
              <a:t>Mid elevations will need input from management</a:t>
            </a:r>
          </a:p>
          <a:p>
            <a:pPr marL="285750" indent="-285750">
              <a:buFont typeface="Wingdings" panose="05000000000000000000" pitchFamily="2" charset="2"/>
              <a:buChar char="§"/>
            </a:pPr>
            <a:r>
              <a:rPr lang="en-US" sz="2000" dirty="0"/>
              <a:t>Post-fire precipitation will be important for recovery</a:t>
            </a:r>
          </a:p>
          <a:p>
            <a:pPr marL="285750" indent="-285750">
              <a:buFont typeface="Wingdings" panose="05000000000000000000" pitchFamily="2" charset="2"/>
              <a:buChar char="§"/>
            </a:pPr>
            <a:r>
              <a:rPr lang="en-US" sz="2000" dirty="0"/>
              <a:t>Following big fires big sagebrush is in big trouble because it cannot re-sprout. Fires used to be smaller and patchy. </a:t>
            </a:r>
          </a:p>
        </p:txBody>
      </p:sp>
      <p:sp>
        <p:nvSpPr>
          <p:cNvPr id="5" name="Title 4">
            <a:extLst>
              <a:ext uri="{FF2B5EF4-FFF2-40B4-BE49-F238E27FC236}">
                <a16:creationId xmlns:a16="http://schemas.microsoft.com/office/drawing/2014/main" id="{7E81A425-C990-4637-A9F3-D3ECE92E7372}"/>
              </a:ext>
            </a:extLst>
          </p:cNvPr>
          <p:cNvSpPr>
            <a:spLocks noGrp="1"/>
          </p:cNvSpPr>
          <p:nvPr>
            <p:ph type="title"/>
          </p:nvPr>
        </p:nvSpPr>
        <p:spPr/>
        <p:txBody>
          <a:bodyPr/>
          <a:lstStyle/>
          <a:p>
            <a:r>
              <a:rPr lang="en-US" dirty="0"/>
              <a:t>Implication and Adaptation</a:t>
            </a:r>
          </a:p>
        </p:txBody>
      </p:sp>
    </p:spTree>
    <p:extLst>
      <p:ext uri="{BB962C8B-B14F-4D97-AF65-F5344CB8AC3E}">
        <p14:creationId xmlns:p14="http://schemas.microsoft.com/office/powerpoint/2010/main" val="122963337"/>
      </p:ext>
    </p:extLst>
  </p:cSld>
  <p:clrMapOvr>
    <a:masterClrMapping/>
  </p:clrMapOvr>
  <mc:AlternateContent xmlns:mc="http://schemas.openxmlformats.org/markup-compatibility/2006">
    <mc:Choice xmlns:p14="http://schemas.microsoft.com/office/powerpoint/2010/main" Requires="p14">
      <p:transition spd="slow" p14:dur="2000" advTm="69958"/>
    </mc:Choice>
    <mc:Fallback>
      <p:transition spd="slow" advTm="6995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2843" y="144063"/>
            <a:ext cx="7886700" cy="1325563"/>
          </a:xfrm>
        </p:spPr>
        <p:txBody>
          <a:bodyPr/>
          <a:lstStyle/>
          <a:p>
            <a:r>
              <a:rPr lang="en-US" dirty="0"/>
              <a:t>Seeding and planting sagebrush</a:t>
            </a:r>
          </a:p>
        </p:txBody>
      </p:sp>
      <p:sp>
        <p:nvSpPr>
          <p:cNvPr id="3" name="TextBox 2"/>
          <p:cNvSpPr txBox="1"/>
          <p:nvPr/>
        </p:nvSpPr>
        <p:spPr>
          <a:xfrm>
            <a:off x="1595424" y="2220546"/>
            <a:ext cx="6324810" cy="3708708"/>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2400" dirty="0"/>
              <a:t>Seeding sagebrush generally unsuccessful</a:t>
            </a:r>
          </a:p>
          <a:p>
            <a:pPr marL="285750" indent="-285750">
              <a:spcBef>
                <a:spcPts val="600"/>
              </a:spcBef>
              <a:spcAft>
                <a:spcPts val="600"/>
              </a:spcAft>
              <a:buFont typeface="Wingdings" panose="05000000000000000000" pitchFamily="2" charset="2"/>
              <a:buChar char="§"/>
            </a:pPr>
            <a:r>
              <a:rPr lang="en-US" sz="2400" dirty="0"/>
              <a:t>Seed sources often do not contain information about source or climate of where the seed was obtained. </a:t>
            </a:r>
          </a:p>
          <a:p>
            <a:pPr marL="285750" indent="-285750">
              <a:spcBef>
                <a:spcPts val="600"/>
              </a:spcBef>
              <a:spcAft>
                <a:spcPts val="600"/>
              </a:spcAft>
              <a:buFont typeface="Wingdings" panose="05000000000000000000" pitchFamily="2" charset="2"/>
              <a:buChar char="§"/>
            </a:pPr>
            <a:r>
              <a:rPr lang="en-US" sz="2400" dirty="0"/>
              <a:t>Match the climate of origin of the seed source to the place where it is planted (more important than subspecies, especially if seeds come from far away)</a:t>
            </a:r>
          </a:p>
          <a:p>
            <a:endParaRPr lang="en-US" dirty="0"/>
          </a:p>
        </p:txBody>
      </p:sp>
      <p:sp>
        <p:nvSpPr>
          <p:cNvPr id="4" name="TextBox 3"/>
          <p:cNvSpPr txBox="1"/>
          <p:nvPr/>
        </p:nvSpPr>
        <p:spPr>
          <a:xfrm>
            <a:off x="9010022" y="6488668"/>
            <a:ext cx="1527982" cy="369332"/>
          </a:xfrm>
          <a:prstGeom prst="rect">
            <a:avLst/>
          </a:prstGeom>
          <a:noFill/>
        </p:spPr>
        <p:txBody>
          <a:bodyPr wrap="none" rtlCol="0">
            <a:spAutoFit/>
          </a:bodyPr>
          <a:lstStyle/>
          <a:p>
            <a:r>
              <a:rPr lang="en-US" dirty="0" err="1"/>
              <a:t>Germino</a:t>
            </a:r>
            <a:r>
              <a:rPr lang="en-US" dirty="0"/>
              <a:t> 2017</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31130" y="1318023"/>
            <a:ext cx="2120202" cy="1457011"/>
          </a:xfrm>
          <a:prstGeom prst="rect">
            <a:avLst/>
          </a:prstGeom>
        </p:spPr>
      </p:pic>
    </p:spTree>
    <p:custDataLst>
      <p:tags r:id="rId1"/>
    </p:custDataLst>
    <p:extLst>
      <p:ext uri="{BB962C8B-B14F-4D97-AF65-F5344CB8AC3E}">
        <p14:creationId xmlns:p14="http://schemas.microsoft.com/office/powerpoint/2010/main" val="3494247985"/>
      </p:ext>
    </p:extLst>
  </p:cSld>
  <p:clrMapOvr>
    <a:masterClrMapping/>
  </p:clrMapOvr>
  <mc:AlternateContent xmlns:mc="http://schemas.openxmlformats.org/markup-compatibility/2006">
    <mc:Choice xmlns:p14="http://schemas.microsoft.com/office/powerpoint/2010/main" Requires="p14">
      <p:transition spd="slow" p14:dur="2000" advTm="57256"/>
    </mc:Choice>
    <mc:Fallback>
      <p:transition spd="slow" advTm="572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8918" y="1880107"/>
            <a:ext cx="4453247" cy="4247317"/>
          </a:xfrm>
          <a:prstGeom prst="rect">
            <a:avLst/>
          </a:prstGeom>
          <a:noFill/>
        </p:spPr>
        <p:txBody>
          <a:bodyPr wrap="square" rtlCol="0">
            <a:spAutoFit/>
          </a:bodyPr>
          <a:lstStyle/>
          <a:p>
            <a:pPr marL="285750" indent="-285750">
              <a:buClr>
                <a:srgbClr val="C00000"/>
              </a:buClr>
              <a:buFont typeface="Wingdings" panose="05000000000000000000" pitchFamily="2" charset="2"/>
              <a:buChar char="§"/>
            </a:pPr>
            <a:r>
              <a:rPr lang="en-US" sz="2800" dirty="0"/>
              <a:t>Seed from warmer sites had higher success.</a:t>
            </a:r>
          </a:p>
          <a:p>
            <a:pPr marL="285750" indent="-285750">
              <a:buClr>
                <a:srgbClr val="C00000"/>
              </a:buClr>
              <a:buFont typeface="Wingdings" panose="05000000000000000000" pitchFamily="2" charset="2"/>
              <a:buChar char="§"/>
            </a:pPr>
            <a:r>
              <a:rPr lang="en-US" sz="2800" dirty="0"/>
              <a:t>Weather after seeding is important, more success if cooler wetter year after seeding.</a:t>
            </a:r>
          </a:p>
          <a:p>
            <a:pPr marL="285750" indent="-285750">
              <a:buClr>
                <a:srgbClr val="C00000"/>
              </a:buClr>
              <a:buFont typeface="Wingdings" panose="05000000000000000000" pitchFamily="2" charset="2"/>
              <a:buChar char="§"/>
            </a:pPr>
            <a:r>
              <a:rPr lang="en-US" sz="2800" dirty="0"/>
              <a:t>Better records of the source of seeds and where they are planted is needed.</a:t>
            </a:r>
          </a:p>
          <a:p>
            <a:endParaRPr lang="en-US" dirty="0"/>
          </a:p>
        </p:txBody>
      </p:sp>
      <p:sp>
        <p:nvSpPr>
          <p:cNvPr id="4" name="TextBox 3"/>
          <p:cNvSpPr txBox="1"/>
          <p:nvPr/>
        </p:nvSpPr>
        <p:spPr>
          <a:xfrm>
            <a:off x="10506910" y="6488668"/>
            <a:ext cx="1527982" cy="369332"/>
          </a:xfrm>
          <a:prstGeom prst="rect">
            <a:avLst/>
          </a:prstGeom>
          <a:noFill/>
        </p:spPr>
        <p:txBody>
          <a:bodyPr wrap="none" rtlCol="0">
            <a:spAutoFit/>
          </a:bodyPr>
          <a:lstStyle/>
          <a:p>
            <a:r>
              <a:rPr lang="en-US" dirty="0" err="1">
                <a:solidFill>
                  <a:schemeClr val="bg1">
                    <a:lumMod val="95000"/>
                  </a:schemeClr>
                </a:solidFill>
              </a:rPr>
              <a:t>Germino</a:t>
            </a:r>
            <a:r>
              <a:rPr lang="en-US" dirty="0">
                <a:solidFill>
                  <a:schemeClr val="bg1">
                    <a:lumMod val="95000"/>
                  </a:schemeClr>
                </a:solidFill>
              </a:rPr>
              <a:t> 2017</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2165" y="158444"/>
            <a:ext cx="6962727" cy="6111727"/>
          </a:xfrm>
          <a:prstGeom prst="rect">
            <a:avLst/>
          </a:prstGeom>
        </p:spPr>
      </p:pic>
      <p:sp>
        <p:nvSpPr>
          <p:cNvPr id="7" name="Title 6">
            <a:extLst>
              <a:ext uri="{FF2B5EF4-FFF2-40B4-BE49-F238E27FC236}">
                <a16:creationId xmlns:a16="http://schemas.microsoft.com/office/drawing/2014/main" id="{1F19E3A5-4751-46AA-A066-3EE59FD08DEE}"/>
              </a:ext>
            </a:extLst>
          </p:cNvPr>
          <p:cNvSpPr>
            <a:spLocks noGrp="1"/>
          </p:cNvSpPr>
          <p:nvPr>
            <p:ph type="title"/>
          </p:nvPr>
        </p:nvSpPr>
        <p:spPr>
          <a:xfrm>
            <a:off x="461950" y="293897"/>
            <a:ext cx="4434867" cy="1450757"/>
          </a:xfrm>
        </p:spPr>
        <p:txBody>
          <a:bodyPr/>
          <a:lstStyle/>
          <a:p>
            <a:r>
              <a:rPr lang="en-US" dirty="0"/>
              <a:t>Lessons from the 2015 Soda Fire</a:t>
            </a:r>
          </a:p>
        </p:txBody>
      </p:sp>
    </p:spTree>
    <p:extLst>
      <p:ext uri="{BB962C8B-B14F-4D97-AF65-F5344CB8AC3E}">
        <p14:creationId xmlns:p14="http://schemas.microsoft.com/office/powerpoint/2010/main" val="1497445109"/>
      </p:ext>
    </p:extLst>
  </p:cSld>
  <p:clrMapOvr>
    <a:masterClrMapping/>
  </p:clrMapOvr>
  <mc:AlternateContent xmlns:mc="http://schemas.openxmlformats.org/markup-compatibility/2006">
    <mc:Choice xmlns:p14="http://schemas.microsoft.com/office/powerpoint/2010/main" Requires="p14">
      <p:transition spd="slow" p14:dur="2000" advTm="69151"/>
    </mc:Choice>
    <mc:Fallback>
      <p:transition spd="slow" advTm="6915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11464" t="18684" r="11516" b="3914"/>
          <a:stretch/>
        </p:blipFill>
        <p:spPr>
          <a:xfrm>
            <a:off x="4279076" y="1820488"/>
            <a:ext cx="5791200" cy="4557525"/>
          </a:xfrm>
          <a:prstGeom prst="rect">
            <a:avLst/>
          </a:prstGeom>
        </p:spPr>
      </p:pic>
      <p:sp>
        <p:nvSpPr>
          <p:cNvPr id="5" name="TextBox 4"/>
          <p:cNvSpPr txBox="1"/>
          <p:nvPr/>
        </p:nvSpPr>
        <p:spPr>
          <a:xfrm>
            <a:off x="10458064" y="6528636"/>
            <a:ext cx="1733936" cy="369332"/>
          </a:xfrm>
          <a:prstGeom prst="rect">
            <a:avLst/>
          </a:prstGeom>
          <a:noFill/>
        </p:spPr>
        <p:txBody>
          <a:bodyPr wrap="none" rtlCol="0">
            <a:spAutoFit/>
          </a:bodyPr>
          <a:lstStyle/>
          <a:p>
            <a:r>
              <a:rPr lang="en-US" dirty="0" err="1">
                <a:solidFill>
                  <a:schemeClr val="bg1">
                    <a:lumMod val="95000"/>
                  </a:schemeClr>
                </a:solidFill>
              </a:rPr>
              <a:t>Hulet</a:t>
            </a:r>
            <a:r>
              <a:rPr lang="en-US" dirty="0">
                <a:solidFill>
                  <a:schemeClr val="bg1">
                    <a:lumMod val="95000"/>
                  </a:schemeClr>
                </a:solidFill>
              </a:rPr>
              <a:t> et al. 2015</a:t>
            </a:r>
          </a:p>
        </p:txBody>
      </p:sp>
      <p:sp>
        <p:nvSpPr>
          <p:cNvPr id="6" name="Title 5">
            <a:extLst>
              <a:ext uri="{FF2B5EF4-FFF2-40B4-BE49-F238E27FC236}">
                <a16:creationId xmlns:a16="http://schemas.microsoft.com/office/drawing/2014/main" id="{7B5C5367-F9D4-4C20-9059-2D905FD3024F}"/>
              </a:ext>
            </a:extLst>
          </p:cNvPr>
          <p:cNvSpPr>
            <a:spLocks noGrp="1"/>
          </p:cNvSpPr>
          <p:nvPr>
            <p:ph type="title"/>
          </p:nvPr>
        </p:nvSpPr>
        <p:spPr>
          <a:xfrm>
            <a:off x="1097280" y="286603"/>
            <a:ext cx="8842367" cy="1450757"/>
          </a:xfrm>
        </p:spPr>
        <p:txBody>
          <a:bodyPr/>
          <a:lstStyle/>
          <a:p>
            <a:r>
              <a:rPr lang="en-US" dirty="0"/>
              <a:t>Perennial grass mortality model</a:t>
            </a:r>
            <a:br>
              <a:rPr lang="en-US" dirty="0"/>
            </a:br>
            <a:r>
              <a:rPr lang="en-US" dirty="0"/>
              <a:t>Pre-fire preemptive restoration</a:t>
            </a:r>
          </a:p>
        </p:txBody>
      </p:sp>
    </p:spTree>
    <p:extLst>
      <p:ext uri="{BB962C8B-B14F-4D97-AF65-F5344CB8AC3E}">
        <p14:creationId xmlns:p14="http://schemas.microsoft.com/office/powerpoint/2010/main" val="510568416"/>
      </p:ext>
    </p:extLst>
  </p:cSld>
  <p:clrMapOvr>
    <a:masterClrMapping/>
  </p:clrMapOvr>
  <mc:AlternateContent xmlns:mc="http://schemas.openxmlformats.org/markup-compatibility/2006">
    <mc:Choice xmlns:p14="http://schemas.microsoft.com/office/powerpoint/2010/main" Requires="p14">
      <p:transition spd="slow" p14:dur="2000" advTm="80597"/>
    </mc:Choice>
    <mc:Fallback>
      <p:transition spd="slow" advTm="8059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2"/>
          <p:cNvSpPr txBox="1">
            <a:spLocks noChangeArrowheads="1"/>
          </p:cNvSpPr>
          <p:nvPr/>
        </p:nvSpPr>
        <p:spPr bwMode="auto">
          <a:xfrm>
            <a:off x="1600200" y="6381750"/>
            <a:ext cx="1905000" cy="400050"/>
          </a:xfrm>
          <a:prstGeom prst="rect">
            <a:avLst/>
          </a:prstGeom>
          <a:noFill/>
          <a:ln w="9525">
            <a:noFill/>
            <a:miter lim="800000"/>
            <a:headEnd/>
            <a:tailEnd/>
          </a:ln>
        </p:spPr>
        <p:txBody>
          <a:bodyPr>
            <a:spAutoFit/>
          </a:bodyPr>
          <a:lstStyle/>
          <a:p>
            <a:r>
              <a:rPr lang="en-US" sz="1000"/>
              <a:t>Courtesy of G. Rehfeldt, US Forest Service</a:t>
            </a:r>
          </a:p>
        </p:txBody>
      </p:sp>
      <p:pic>
        <p:nvPicPr>
          <p:cNvPr id="33796" name="Picture 2" descr="PIED0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98404" y="3359252"/>
            <a:ext cx="2874160" cy="2926156"/>
          </a:xfrm>
          <a:prstGeom prst="rect">
            <a:avLst/>
          </a:prstGeom>
          <a:noFill/>
          <a:ln w="9525">
            <a:noFill/>
            <a:miter lim="800000"/>
            <a:headEnd/>
            <a:tailEnd/>
          </a:ln>
        </p:spPr>
      </p:pic>
      <p:pic>
        <p:nvPicPr>
          <p:cNvPr id="33797" name="Picture 3" descr="PIED9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30363" y="3358669"/>
            <a:ext cx="2868781" cy="2978154"/>
          </a:xfrm>
          <a:prstGeom prst="rect">
            <a:avLst/>
          </a:prstGeom>
          <a:noFill/>
          <a:ln w="9525">
            <a:noFill/>
            <a:miter lim="800000"/>
            <a:headEnd/>
            <a:tailEnd/>
          </a:ln>
        </p:spPr>
      </p:pic>
      <p:pic>
        <p:nvPicPr>
          <p:cNvPr id="33798" name="Picture 4" descr="JUOS0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52229" y="179194"/>
            <a:ext cx="2861609" cy="3125178"/>
          </a:xfrm>
          <a:prstGeom prst="rect">
            <a:avLst/>
          </a:prstGeom>
          <a:noFill/>
          <a:ln w="9525">
            <a:noFill/>
            <a:miter lim="800000"/>
            <a:headEnd/>
            <a:tailEnd/>
          </a:ln>
        </p:spPr>
      </p:pic>
      <p:pic>
        <p:nvPicPr>
          <p:cNvPr id="33799" name="Picture 5" descr="JUOS9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330363" y="119368"/>
            <a:ext cx="2795268" cy="3101870"/>
          </a:xfrm>
          <a:prstGeom prst="rect">
            <a:avLst/>
          </a:prstGeom>
          <a:noFill/>
          <a:ln w="9525">
            <a:noFill/>
            <a:miter lim="800000"/>
            <a:headEnd/>
            <a:tailEnd/>
          </a:ln>
        </p:spPr>
      </p:pic>
      <p:sp>
        <p:nvSpPr>
          <p:cNvPr id="33800" name="Text Box 6"/>
          <p:cNvSpPr txBox="1">
            <a:spLocks noChangeArrowheads="1"/>
          </p:cNvSpPr>
          <p:nvPr/>
        </p:nvSpPr>
        <p:spPr bwMode="auto">
          <a:xfrm>
            <a:off x="4194829" y="1934746"/>
            <a:ext cx="2057400" cy="954107"/>
          </a:xfrm>
          <a:prstGeom prst="rect">
            <a:avLst/>
          </a:prstGeom>
          <a:noFill/>
          <a:ln w="9525">
            <a:noFill/>
            <a:miter lim="800000"/>
            <a:headEnd/>
            <a:tailEnd/>
          </a:ln>
        </p:spPr>
        <p:txBody>
          <a:bodyPr>
            <a:spAutoFit/>
          </a:bodyPr>
          <a:lstStyle/>
          <a:p>
            <a:pPr algn="ctr">
              <a:spcBef>
                <a:spcPct val="50000"/>
              </a:spcBef>
            </a:pPr>
            <a:r>
              <a:rPr lang="en-US" sz="2800" dirty="0"/>
              <a:t>Utah</a:t>
            </a:r>
            <a:br>
              <a:rPr lang="en-US" sz="2800" dirty="0"/>
            </a:br>
            <a:r>
              <a:rPr lang="en-US" sz="2800" dirty="0"/>
              <a:t>juniper</a:t>
            </a:r>
          </a:p>
        </p:txBody>
      </p:sp>
      <p:sp>
        <p:nvSpPr>
          <p:cNvPr id="33801" name="Text Box 7"/>
          <p:cNvSpPr txBox="1">
            <a:spLocks noChangeArrowheads="1"/>
          </p:cNvSpPr>
          <p:nvPr/>
        </p:nvSpPr>
        <p:spPr bwMode="auto">
          <a:xfrm>
            <a:off x="4316905" y="4792015"/>
            <a:ext cx="1752600" cy="954107"/>
          </a:xfrm>
          <a:prstGeom prst="rect">
            <a:avLst/>
          </a:prstGeom>
          <a:noFill/>
          <a:ln w="9525">
            <a:noFill/>
            <a:miter lim="800000"/>
            <a:headEnd/>
            <a:tailEnd/>
          </a:ln>
        </p:spPr>
        <p:txBody>
          <a:bodyPr>
            <a:spAutoFit/>
          </a:bodyPr>
          <a:lstStyle/>
          <a:p>
            <a:pPr algn="ctr">
              <a:spcBef>
                <a:spcPct val="50000"/>
              </a:spcBef>
            </a:pPr>
            <a:r>
              <a:rPr lang="en-US" sz="2800" dirty="0"/>
              <a:t>Pinyon</a:t>
            </a:r>
            <a:br>
              <a:rPr lang="en-US" sz="2800" dirty="0"/>
            </a:br>
            <a:r>
              <a:rPr lang="en-US" sz="2800" dirty="0"/>
              <a:t>pine</a:t>
            </a:r>
          </a:p>
        </p:txBody>
      </p:sp>
      <p:sp>
        <p:nvSpPr>
          <p:cNvPr id="33802" name="Rectangle 8"/>
          <p:cNvSpPr>
            <a:spLocks noChangeArrowheads="1"/>
          </p:cNvSpPr>
          <p:nvPr/>
        </p:nvSpPr>
        <p:spPr bwMode="auto">
          <a:xfrm>
            <a:off x="8192448" y="233809"/>
            <a:ext cx="737235" cy="369332"/>
          </a:xfrm>
          <a:prstGeom prst="rect">
            <a:avLst/>
          </a:prstGeom>
          <a:solidFill>
            <a:schemeClr val="bg1"/>
          </a:solidFill>
          <a:ln w="9525">
            <a:noFill/>
            <a:miter lim="800000"/>
            <a:headEnd/>
            <a:tailEnd/>
          </a:ln>
        </p:spPr>
        <p:txBody>
          <a:bodyPr wrap="square">
            <a:spAutoFit/>
          </a:bodyPr>
          <a:lstStyle/>
          <a:p>
            <a:pPr>
              <a:spcBef>
                <a:spcPct val="50000"/>
              </a:spcBef>
            </a:pPr>
            <a:r>
              <a:rPr lang="en-US" dirty="0"/>
              <a:t>2000</a:t>
            </a:r>
          </a:p>
        </p:txBody>
      </p:sp>
      <p:sp>
        <p:nvSpPr>
          <p:cNvPr id="33803" name="Rectangle 9"/>
          <p:cNvSpPr>
            <a:spLocks noChangeArrowheads="1"/>
          </p:cNvSpPr>
          <p:nvPr/>
        </p:nvSpPr>
        <p:spPr bwMode="auto">
          <a:xfrm>
            <a:off x="8095611" y="3411064"/>
            <a:ext cx="737235" cy="369332"/>
          </a:xfrm>
          <a:prstGeom prst="rect">
            <a:avLst/>
          </a:prstGeom>
          <a:solidFill>
            <a:schemeClr val="bg1"/>
          </a:solidFill>
          <a:ln w="9525">
            <a:noFill/>
            <a:miter lim="800000"/>
            <a:headEnd/>
            <a:tailEnd/>
          </a:ln>
        </p:spPr>
        <p:txBody>
          <a:bodyPr wrap="square">
            <a:spAutoFit/>
          </a:bodyPr>
          <a:lstStyle/>
          <a:p>
            <a:pPr>
              <a:spcBef>
                <a:spcPct val="50000"/>
              </a:spcBef>
            </a:pPr>
            <a:r>
              <a:rPr lang="en-US" dirty="0"/>
              <a:t>2000</a:t>
            </a:r>
          </a:p>
        </p:txBody>
      </p:sp>
      <p:sp>
        <p:nvSpPr>
          <p:cNvPr id="33804" name="Rectangle 10"/>
          <p:cNvSpPr>
            <a:spLocks noChangeArrowheads="1"/>
          </p:cNvSpPr>
          <p:nvPr/>
        </p:nvSpPr>
        <p:spPr bwMode="auto">
          <a:xfrm>
            <a:off x="11264582" y="223089"/>
            <a:ext cx="737235" cy="369332"/>
          </a:xfrm>
          <a:prstGeom prst="rect">
            <a:avLst/>
          </a:prstGeom>
          <a:solidFill>
            <a:schemeClr val="bg1"/>
          </a:solidFill>
          <a:ln w="9525">
            <a:noFill/>
            <a:miter lim="800000"/>
            <a:headEnd/>
            <a:tailEnd/>
          </a:ln>
        </p:spPr>
        <p:txBody>
          <a:bodyPr wrap="square">
            <a:spAutoFit/>
          </a:bodyPr>
          <a:lstStyle/>
          <a:p>
            <a:pPr>
              <a:spcBef>
                <a:spcPct val="50000"/>
              </a:spcBef>
            </a:pPr>
            <a:r>
              <a:rPr lang="en-US" dirty="0"/>
              <a:t>2090</a:t>
            </a:r>
          </a:p>
        </p:txBody>
      </p:sp>
      <p:sp>
        <p:nvSpPr>
          <p:cNvPr id="33805" name="Rectangle 11"/>
          <p:cNvSpPr>
            <a:spLocks noChangeArrowheads="1"/>
          </p:cNvSpPr>
          <p:nvPr/>
        </p:nvSpPr>
        <p:spPr bwMode="auto">
          <a:xfrm>
            <a:off x="11425228" y="3411064"/>
            <a:ext cx="737235" cy="369332"/>
          </a:xfrm>
          <a:prstGeom prst="rect">
            <a:avLst/>
          </a:prstGeom>
          <a:solidFill>
            <a:schemeClr val="bg1"/>
          </a:solidFill>
          <a:ln w="9525">
            <a:noFill/>
            <a:miter lim="800000"/>
            <a:headEnd/>
            <a:tailEnd/>
          </a:ln>
        </p:spPr>
        <p:txBody>
          <a:bodyPr wrap="square">
            <a:spAutoFit/>
          </a:bodyPr>
          <a:lstStyle/>
          <a:p>
            <a:pPr>
              <a:spcBef>
                <a:spcPct val="50000"/>
              </a:spcBef>
            </a:pPr>
            <a:r>
              <a:rPr lang="en-US" dirty="0"/>
              <a:t>2090</a:t>
            </a:r>
          </a:p>
        </p:txBody>
      </p:sp>
      <p:sp>
        <p:nvSpPr>
          <p:cNvPr id="33806" name="Left Arrow 16"/>
          <p:cNvSpPr>
            <a:spLocks noChangeArrowheads="1"/>
          </p:cNvSpPr>
          <p:nvPr/>
        </p:nvSpPr>
        <p:spPr bwMode="auto">
          <a:xfrm>
            <a:off x="10514375" y="761366"/>
            <a:ext cx="1118825" cy="508217"/>
          </a:xfrm>
          <a:prstGeom prst="leftArrow">
            <a:avLst>
              <a:gd name="adj1" fmla="val 50000"/>
              <a:gd name="adj2" fmla="val 50004"/>
            </a:avLst>
          </a:prstGeom>
          <a:solidFill>
            <a:schemeClr val="accent1"/>
          </a:solidFill>
          <a:ln w="9525" algn="ctr">
            <a:solidFill>
              <a:schemeClr val="tx1"/>
            </a:solidFill>
            <a:round/>
            <a:headEnd/>
            <a:tailEnd/>
          </a:ln>
        </p:spPr>
        <p:txBody>
          <a:bodyPr/>
          <a:lstStyle/>
          <a:p>
            <a:endParaRPr lang="en-US"/>
          </a:p>
        </p:txBody>
      </p:sp>
      <p:sp>
        <p:nvSpPr>
          <p:cNvPr id="33807" name="Left Arrow 17"/>
          <p:cNvSpPr>
            <a:spLocks noChangeArrowheads="1"/>
          </p:cNvSpPr>
          <p:nvPr/>
        </p:nvSpPr>
        <p:spPr bwMode="auto">
          <a:xfrm rot="9844505">
            <a:off x="10641880" y="4054829"/>
            <a:ext cx="1118825" cy="508217"/>
          </a:xfrm>
          <a:prstGeom prst="leftArrow">
            <a:avLst>
              <a:gd name="adj1" fmla="val 50000"/>
              <a:gd name="adj2" fmla="val 50004"/>
            </a:avLst>
          </a:prstGeom>
          <a:solidFill>
            <a:schemeClr val="accent1"/>
          </a:solidFill>
          <a:ln w="9525" algn="ctr">
            <a:solidFill>
              <a:schemeClr val="tx1"/>
            </a:solidFill>
            <a:round/>
            <a:headEnd/>
            <a:tailEnd/>
          </a:ln>
        </p:spPr>
        <p:txBody>
          <a:bodyPr/>
          <a:lstStyle/>
          <a:p>
            <a:endParaRPr lang="en-US"/>
          </a:p>
        </p:txBody>
      </p:sp>
      <p:sp>
        <p:nvSpPr>
          <p:cNvPr id="4" name="Title 3">
            <a:extLst>
              <a:ext uri="{FF2B5EF4-FFF2-40B4-BE49-F238E27FC236}">
                <a16:creationId xmlns:a16="http://schemas.microsoft.com/office/drawing/2014/main" id="{41854C4B-71A4-4603-A997-749C2C2BC8DC}"/>
              </a:ext>
            </a:extLst>
          </p:cNvPr>
          <p:cNvSpPr>
            <a:spLocks noGrp="1"/>
          </p:cNvSpPr>
          <p:nvPr>
            <p:ph type="title"/>
          </p:nvPr>
        </p:nvSpPr>
        <p:spPr>
          <a:xfrm>
            <a:off x="419100" y="368211"/>
            <a:ext cx="6019800" cy="1450757"/>
          </a:xfrm>
        </p:spPr>
        <p:txBody>
          <a:bodyPr>
            <a:normAutofit fontScale="90000"/>
          </a:bodyPr>
          <a:lstStyle/>
          <a:p>
            <a:r>
              <a:rPr lang="en-US" dirty="0"/>
              <a:t>Species will respond individually to climate change</a:t>
            </a:r>
          </a:p>
        </p:txBody>
      </p:sp>
    </p:spTree>
    <p:extLst>
      <p:ext uri="{BB962C8B-B14F-4D97-AF65-F5344CB8AC3E}">
        <p14:creationId xmlns:p14="http://schemas.microsoft.com/office/powerpoint/2010/main" val="761155575"/>
      </p:ext>
    </p:extLst>
  </p:cSld>
  <p:clrMapOvr>
    <a:masterClrMapping/>
  </p:clrMapOvr>
  <mc:AlternateContent xmlns:mc="http://schemas.openxmlformats.org/markup-compatibility/2006">
    <mc:Choice xmlns:p14="http://schemas.microsoft.com/office/powerpoint/2010/main" Requires="p14">
      <p:transition spd="slow" p14:dur="2000" advTm="44500"/>
    </mc:Choice>
    <mc:Fallback>
      <p:transition spd="slow" advTm="445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891386" cy="3566160"/>
          </a:xfrm>
        </p:spPr>
        <p:txBody>
          <a:bodyPr>
            <a:normAutofit/>
          </a:bodyPr>
          <a:lstStyle/>
          <a:p>
            <a:r>
              <a:rPr lang="en-US" sz="7200" dirty="0"/>
              <a:t>Changing Climate on Range</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sp>
        <p:nvSpPr>
          <p:cNvPr id="16" name="TextBox 15">
            <a:extLst>
              <a:ext uri="{FF2B5EF4-FFF2-40B4-BE49-F238E27FC236}">
                <a16:creationId xmlns:a16="http://schemas.microsoft.com/office/drawing/2014/main" id="{19F3F21C-0BC1-4F04-8D5B-7F3020ACB925}"/>
              </a:ext>
            </a:extLst>
          </p:cNvPr>
          <p:cNvSpPr txBox="1"/>
          <p:nvPr/>
        </p:nvSpPr>
        <p:spPr>
          <a:xfrm>
            <a:off x="1324302" y="2800032"/>
            <a:ext cx="758541" cy="200055"/>
          </a:xfrm>
          <a:prstGeom prst="rect">
            <a:avLst/>
          </a:prstGeom>
          <a:noFill/>
        </p:spPr>
        <p:txBody>
          <a:bodyPr wrap="none" rtlCol="0">
            <a:spAutoFit/>
          </a:bodyPr>
          <a:lstStyle/>
          <a:p>
            <a:r>
              <a:rPr lang="en-US" sz="700" dirty="0">
                <a:solidFill>
                  <a:schemeClr val="bg1"/>
                </a:solidFill>
              </a:rPr>
              <a:t>K. Launchbaugh</a:t>
            </a:r>
          </a:p>
        </p:txBody>
      </p:sp>
      <p:grpSp>
        <p:nvGrpSpPr>
          <p:cNvPr id="5" name="Group 4">
            <a:extLst>
              <a:ext uri="{FF2B5EF4-FFF2-40B4-BE49-F238E27FC236}">
                <a16:creationId xmlns:a16="http://schemas.microsoft.com/office/drawing/2014/main" id="{A1449F5E-5AFA-45D3-B1F7-71DA8560BE0B}"/>
              </a:ext>
            </a:extLst>
          </p:cNvPr>
          <p:cNvGrpSpPr/>
          <p:nvPr/>
        </p:nvGrpSpPr>
        <p:grpSpPr>
          <a:xfrm>
            <a:off x="1324302" y="758952"/>
            <a:ext cx="4930452" cy="2397057"/>
            <a:chOff x="631926" y="747892"/>
            <a:chExt cx="4654429" cy="1967574"/>
          </a:xfrm>
        </p:grpSpPr>
        <p:pic>
          <p:nvPicPr>
            <p:cNvPr id="18" name="Picture 17" descr="A group of clouds in the desert&#10;&#10;Description generated with very high confidence">
              <a:extLst>
                <a:ext uri="{FF2B5EF4-FFF2-40B4-BE49-F238E27FC236}">
                  <a16:creationId xmlns:a16="http://schemas.microsoft.com/office/drawing/2014/main" id="{67896FF1-CC62-4EF7-85D5-C2EBAF9A96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1927" y="747892"/>
              <a:ext cx="4654428" cy="1921631"/>
            </a:xfrm>
            <a:prstGeom prst="rect">
              <a:avLst/>
            </a:prstGeom>
          </p:spPr>
        </p:pic>
        <p:sp>
          <p:nvSpPr>
            <p:cNvPr id="19" name="TextBox 18">
              <a:extLst>
                <a:ext uri="{FF2B5EF4-FFF2-40B4-BE49-F238E27FC236}">
                  <a16:creationId xmlns:a16="http://schemas.microsoft.com/office/drawing/2014/main" id="{F33F38D0-823D-4755-A564-BCC8DED084C4}"/>
                </a:ext>
              </a:extLst>
            </p:cNvPr>
            <p:cNvSpPr txBox="1"/>
            <p:nvPr/>
          </p:nvSpPr>
          <p:spPr>
            <a:xfrm>
              <a:off x="631926" y="2515411"/>
              <a:ext cx="758541" cy="200055"/>
            </a:xfrm>
            <a:prstGeom prst="rect">
              <a:avLst/>
            </a:prstGeom>
            <a:noFill/>
          </p:spPr>
          <p:txBody>
            <a:bodyPr wrap="none" rtlCol="0">
              <a:spAutoFit/>
            </a:bodyPr>
            <a:lstStyle/>
            <a:p>
              <a:r>
                <a:rPr lang="en-US" sz="700" dirty="0">
                  <a:solidFill>
                    <a:schemeClr val="bg1"/>
                  </a:solidFill>
                </a:rPr>
                <a:t>K. Launchbaugh</a:t>
              </a:r>
            </a:p>
          </p:txBody>
        </p:sp>
      </p:grpSp>
      <p:pic>
        <p:nvPicPr>
          <p:cNvPr id="10" name="Picture 9">
            <a:extLst>
              <a:ext uri="{FF2B5EF4-FFF2-40B4-BE49-F238E27FC236}">
                <a16:creationId xmlns:a16="http://schemas.microsoft.com/office/drawing/2014/main" id="{3D4CEFE0-FF5B-4DB0-A168-9B10A7FC861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01161" y="758952"/>
            <a:ext cx="4930452" cy="2341087"/>
          </a:xfrm>
          <a:prstGeom prst="rect">
            <a:avLst/>
          </a:prstGeom>
        </p:spPr>
      </p:pic>
      <p:sp>
        <p:nvSpPr>
          <p:cNvPr id="20" name="TextBox 19">
            <a:extLst>
              <a:ext uri="{FF2B5EF4-FFF2-40B4-BE49-F238E27FC236}">
                <a16:creationId xmlns:a16="http://schemas.microsoft.com/office/drawing/2014/main" id="{4E51498D-D62C-443D-8199-691B8383E179}"/>
              </a:ext>
            </a:extLst>
          </p:cNvPr>
          <p:cNvSpPr txBox="1"/>
          <p:nvPr/>
        </p:nvSpPr>
        <p:spPr>
          <a:xfrm>
            <a:off x="10838079" y="2934119"/>
            <a:ext cx="550151" cy="200055"/>
          </a:xfrm>
          <a:prstGeom prst="rect">
            <a:avLst/>
          </a:prstGeom>
          <a:noFill/>
        </p:spPr>
        <p:txBody>
          <a:bodyPr wrap="none" rtlCol="0">
            <a:spAutoFit/>
          </a:bodyPr>
          <a:lstStyle/>
          <a:p>
            <a:r>
              <a:rPr lang="en-US" sz="700" dirty="0">
                <a:solidFill>
                  <a:schemeClr val="bg1"/>
                </a:solidFill>
              </a:rPr>
              <a:t>S. Bunting</a:t>
            </a:r>
          </a:p>
        </p:txBody>
      </p:sp>
    </p:spTree>
    <p:extLst>
      <p:ext uri="{BB962C8B-B14F-4D97-AF65-F5344CB8AC3E}">
        <p14:creationId xmlns:p14="http://schemas.microsoft.com/office/powerpoint/2010/main" val="884000559"/>
      </p:ext>
    </p:extLst>
  </p:cSld>
  <p:clrMapOvr>
    <a:masterClrMapping/>
  </p:clrMapOvr>
  <mc:AlternateContent xmlns:mc="http://schemas.openxmlformats.org/markup-compatibility/2006">
    <mc:Choice xmlns:p14="http://schemas.microsoft.com/office/powerpoint/2010/main" Requires="p14">
      <p:transition spd="slow" p14:dur="2000" advTm="37465"/>
    </mc:Choice>
    <mc:Fallback>
      <p:transition spd="slow" advTm="3746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8.769|3.674002"/>
</p:tagLst>
</file>

<file path=ppt/tags/tag2.xml><?xml version="1.0" encoding="utf-8"?>
<p:tagLst xmlns:a="http://schemas.openxmlformats.org/drawingml/2006/main" xmlns:r="http://schemas.openxmlformats.org/officeDocument/2006/relationships" xmlns:p="http://schemas.openxmlformats.org/presentationml/2006/main">
  <p:tag name="TIMING" val="|2.926"/>
</p:tagLst>
</file>

<file path=ppt/tags/tag3.xml><?xml version="1.0" encoding="utf-8"?>
<p:tagLst xmlns:a="http://schemas.openxmlformats.org/drawingml/2006/main" xmlns:r="http://schemas.openxmlformats.org/officeDocument/2006/relationships" xmlns:p="http://schemas.openxmlformats.org/presentationml/2006/main">
  <p:tag name="TIMING" val="|43.359"/>
</p:tagLst>
</file>

<file path=ppt/tags/tag4.xml><?xml version="1.0" encoding="utf-8"?>
<p:tagLst xmlns:a="http://schemas.openxmlformats.org/drawingml/2006/main" xmlns:r="http://schemas.openxmlformats.org/officeDocument/2006/relationships" xmlns:p="http://schemas.openxmlformats.org/presentationml/2006/main">
  <p:tag name="TIMING" val="|14.391|12.301"/>
</p:tagLst>
</file>

<file path=ppt/tags/tag5.xml><?xml version="1.0" encoding="utf-8"?>
<p:tagLst xmlns:a="http://schemas.openxmlformats.org/drawingml/2006/main" xmlns:r="http://schemas.openxmlformats.org/officeDocument/2006/relationships" xmlns:p="http://schemas.openxmlformats.org/presentationml/2006/main">
  <p:tag name="TIMING" val="|28.612"/>
</p:tagLst>
</file>

<file path=ppt/tags/tag6.xml><?xml version="1.0" encoding="utf-8"?>
<p:tagLst xmlns:a="http://schemas.openxmlformats.org/drawingml/2006/main" xmlns:r="http://schemas.openxmlformats.org/officeDocument/2006/relationships" xmlns:p="http://schemas.openxmlformats.org/presentationml/2006/main">
  <p:tag name="TIMING" val="|12.805"/>
</p:tagLst>
</file>

<file path=ppt/tags/tag7.xml><?xml version="1.0" encoding="utf-8"?>
<p:tagLst xmlns:a="http://schemas.openxmlformats.org/drawingml/2006/main" xmlns:r="http://schemas.openxmlformats.org/officeDocument/2006/relationships" xmlns:p="http://schemas.openxmlformats.org/presentationml/2006/main">
  <p:tag name="TIMING" val="|49.968"/>
</p:tagLst>
</file>

<file path=ppt/tags/tag8.xml><?xml version="1.0" encoding="utf-8"?>
<p:tagLst xmlns:a="http://schemas.openxmlformats.org/drawingml/2006/main" xmlns:r="http://schemas.openxmlformats.org/officeDocument/2006/relationships" xmlns:p="http://schemas.openxmlformats.org/presentationml/2006/main">
  <p:tag name="TIMING" val="|9.09"/>
</p:tagLst>
</file>

<file path=ppt/tags/tag9.xml><?xml version="1.0" encoding="utf-8"?>
<p:tagLst xmlns:a="http://schemas.openxmlformats.org/drawingml/2006/main" xmlns:r="http://schemas.openxmlformats.org/officeDocument/2006/relationships" xmlns:p="http://schemas.openxmlformats.org/presentationml/2006/main">
  <p:tag name="TIMING" val="|7.432|8.559|17.774"/>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5478</TotalTime>
  <Words>1051</Words>
  <Application>Microsoft Office PowerPoint</Application>
  <PresentationFormat>Widescreen</PresentationFormat>
  <Paragraphs>148</Paragraphs>
  <Slides>29</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ＭＳ Ｐゴシック</vt:lpstr>
      <vt:lpstr>Arial</vt:lpstr>
      <vt:lpstr>Calibri</vt:lpstr>
      <vt:lpstr>Calibri Light</vt:lpstr>
      <vt:lpstr>Gill Sans</vt:lpstr>
      <vt:lpstr>Times New Roman</vt:lpstr>
      <vt:lpstr>Wingdings</vt:lpstr>
      <vt:lpstr>Retrospect</vt:lpstr>
      <vt:lpstr>Changing Climate on Range</vt:lpstr>
      <vt:lpstr>Focus on Sagebrush -Steppe</vt:lpstr>
      <vt:lpstr>Current Climate</vt:lpstr>
      <vt:lpstr>Climate Viability</vt:lpstr>
      <vt:lpstr>Big sagebrush limitations</vt:lpstr>
      <vt:lpstr>Global Climate Considerations</vt:lpstr>
      <vt:lpstr>Greenhouse Gasses</vt:lpstr>
      <vt:lpstr>Warmer/Hotter</vt:lpstr>
      <vt:lpstr>Frost-Free Growing Season</vt:lpstr>
      <vt:lpstr>Intensified Spring Precipitation.</vt:lpstr>
      <vt:lpstr>Winter Shifts from Snow to Rain</vt:lpstr>
      <vt:lpstr>Decreasing Snowpack</vt:lpstr>
      <vt:lpstr>Hotter Temperatures = More Rain &amp; Less Snow</vt:lpstr>
      <vt:lpstr>Elevational Change in Precipitation Regime, 1984 to 2010</vt:lpstr>
      <vt:lpstr>What about the future?</vt:lpstr>
      <vt:lpstr>How will Sagebrush Change?</vt:lpstr>
      <vt:lpstr>How will species change?</vt:lpstr>
      <vt:lpstr>What about indirect effects?</vt:lpstr>
      <vt:lpstr>Cheatgrass?</vt:lpstr>
      <vt:lpstr>Wyoming Big Sagebrush/Bluebunch Wheatgrass</vt:lpstr>
      <vt:lpstr>Patches of Sagebrush</vt:lpstr>
      <vt:lpstr>PowerPoint Presentation</vt:lpstr>
      <vt:lpstr>Fire will be a key factor in sagebrush ecosystems</vt:lpstr>
      <vt:lpstr>Implication and Adaptation</vt:lpstr>
      <vt:lpstr>Seeding and planting sagebrush</vt:lpstr>
      <vt:lpstr>Lessons from the 2015 Soda Fire</vt:lpstr>
      <vt:lpstr>Perennial grass mortality model Pre-fire preemptive restoration</vt:lpstr>
      <vt:lpstr>Species will respond individually to climate change</vt:lpstr>
      <vt:lpstr>Changing Climate on Range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Triplett, Aubree (agtriplett@uidaho.edu)</cp:lastModifiedBy>
  <cp:revision>346</cp:revision>
  <dcterms:created xsi:type="dcterms:W3CDTF">2016-08-26T18:56:31Z</dcterms:created>
  <dcterms:modified xsi:type="dcterms:W3CDTF">2025-02-20T16:53:32Z</dcterms:modified>
</cp:coreProperties>
</file>