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1"/>
  </p:notesMasterIdLst>
  <p:sldIdLst>
    <p:sldId id="257" r:id="rId2"/>
    <p:sldId id="258" r:id="rId3"/>
    <p:sldId id="263" r:id="rId4"/>
    <p:sldId id="291" r:id="rId5"/>
    <p:sldId id="295" r:id="rId6"/>
    <p:sldId id="293" r:id="rId7"/>
    <p:sldId id="294" r:id="rId8"/>
    <p:sldId id="264" r:id="rId9"/>
    <p:sldId id="265" r:id="rId10"/>
    <p:sldId id="300" r:id="rId11"/>
    <p:sldId id="301" r:id="rId12"/>
    <p:sldId id="268" r:id="rId13"/>
    <p:sldId id="267" r:id="rId14"/>
    <p:sldId id="266" r:id="rId15"/>
    <p:sldId id="269" r:id="rId16"/>
    <p:sldId id="270" r:id="rId17"/>
    <p:sldId id="292" r:id="rId18"/>
    <p:sldId id="271" r:id="rId19"/>
    <p:sldId id="272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en Launchbaugh" initials="KL" lastIdx="1" clrIdx="0">
    <p:extLst>
      <p:ext uri="{19B8F6BF-5375-455C-9EA6-DF929625EA0E}">
        <p15:presenceInfo xmlns:p15="http://schemas.microsoft.com/office/powerpoint/2012/main" userId="c4a7a33535f104e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CC66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4660"/>
  </p:normalViewPr>
  <p:slideViewPr>
    <p:cSldViewPr>
      <p:cViewPr varScale="1">
        <p:scale>
          <a:sx n="105" d="100"/>
          <a:sy n="105" d="100"/>
        </p:scale>
        <p:origin x="20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nchbaugh, Karen (klaunchb@uidaho.edu)" userId="50bf6e17-1720-47d5-b411-57d7bb423c81" providerId="ADAL" clId="{4730213B-5429-4066-9863-F598206301EF}"/>
    <pc:docChg chg="modShowInfo">
      <pc:chgData name="Launchbaugh, Karen (klaunchb@uidaho.edu)" userId="50bf6e17-1720-47d5-b411-57d7bb423c81" providerId="ADAL" clId="{4730213B-5429-4066-9863-F598206301EF}" dt="2025-01-21T17:33:13.688" v="1" actId="2744"/>
      <pc:docMkLst>
        <pc:docMk/>
      </pc:docMkLst>
    </pc:docChg>
  </pc:docChgLst>
  <pc:docChgLst>
    <pc:chgData name="Launchbaugh, Karen (klaunchb@uidaho.edu)" userId="50bf6e17-1720-47d5-b411-57d7bb423c81" providerId="ADAL" clId="{E6EAAD1D-8CBA-4E61-B2CC-474DB5149B6A}"/>
    <pc:docChg chg="undo custSel modSld">
      <pc:chgData name="Launchbaugh, Karen (klaunchb@uidaho.edu)" userId="50bf6e17-1720-47d5-b411-57d7bb423c81" providerId="ADAL" clId="{E6EAAD1D-8CBA-4E61-B2CC-474DB5149B6A}" dt="2024-01-23T17:20:35.185" v="23" actId="478"/>
      <pc:docMkLst>
        <pc:docMk/>
      </pc:docMkLst>
      <pc:sldChg chg="addSp modSp mod">
        <pc:chgData name="Launchbaugh, Karen (klaunchb@uidaho.edu)" userId="50bf6e17-1720-47d5-b411-57d7bb423c81" providerId="ADAL" clId="{E6EAAD1D-8CBA-4E61-B2CC-474DB5149B6A}" dt="2024-01-23T17:20:09.870" v="16" actId="1076"/>
        <pc:sldMkLst>
          <pc:docMk/>
          <pc:sldMk cId="3567280584" sldId="263"/>
        </pc:sldMkLst>
      </pc:sldChg>
      <pc:sldChg chg="modSp mod">
        <pc:chgData name="Launchbaugh, Karen (klaunchb@uidaho.edu)" userId="50bf6e17-1720-47d5-b411-57d7bb423c81" providerId="ADAL" clId="{E6EAAD1D-8CBA-4E61-B2CC-474DB5149B6A}" dt="2024-01-23T17:19:03.874" v="0" actId="1076"/>
        <pc:sldMkLst>
          <pc:docMk/>
          <pc:sldMk cId="404755105" sldId="271"/>
        </pc:sldMkLst>
      </pc:sldChg>
      <pc:sldChg chg="addSp delSp mod">
        <pc:chgData name="Launchbaugh, Karen (klaunchb@uidaho.edu)" userId="50bf6e17-1720-47d5-b411-57d7bb423c81" providerId="ADAL" clId="{E6EAAD1D-8CBA-4E61-B2CC-474DB5149B6A}" dt="2024-01-23T17:20:35.185" v="23" actId="478"/>
        <pc:sldMkLst>
          <pc:docMk/>
          <pc:sldMk cId="4110144082" sldId="291"/>
        </pc:sldMkLst>
      </pc:sldChg>
    </pc:docChg>
  </pc:docChgLst>
  <pc:docChgLst>
    <pc:chgData name="Karl, Jason (jkarl@uidaho.edu)" userId="169eefbc-0650-4a6b-b0a5-f1855614d489" providerId="ADAL" clId="{C13B7A83-DD4D-4E12-BDAE-4A092494A233}"/>
    <pc:docChg chg="delSld modSld">
      <pc:chgData name="Karl, Jason (jkarl@uidaho.edu)" userId="169eefbc-0650-4a6b-b0a5-f1855614d489" providerId="ADAL" clId="{C13B7A83-DD4D-4E12-BDAE-4A092494A233}" dt="2019-03-05T17:02:41.169" v="6" actId="2696"/>
      <pc:docMkLst>
        <pc:docMk/>
      </pc:docMkLst>
      <pc:sldChg chg="modSp del">
        <pc:chgData name="Karl, Jason (jkarl@uidaho.edu)" userId="169eefbc-0650-4a6b-b0a5-f1855614d489" providerId="ADAL" clId="{C13B7A83-DD4D-4E12-BDAE-4A092494A233}" dt="2019-03-05T17:02:41.154" v="4" actId="2696"/>
        <pc:sldMkLst>
          <pc:docMk/>
          <pc:sldMk cId="2995918164" sldId="296"/>
        </pc:sldMkLst>
      </pc:sldChg>
      <pc:sldChg chg="del">
        <pc:chgData name="Karl, Jason (jkarl@uidaho.edu)" userId="169eefbc-0650-4a6b-b0a5-f1855614d489" providerId="ADAL" clId="{C13B7A83-DD4D-4E12-BDAE-4A092494A233}" dt="2019-03-05T17:02:41.162" v="5" actId="2696"/>
        <pc:sldMkLst>
          <pc:docMk/>
          <pc:sldMk cId="3284119162" sldId="297"/>
        </pc:sldMkLst>
      </pc:sldChg>
      <pc:sldChg chg="del">
        <pc:chgData name="Karl, Jason (jkarl@uidaho.edu)" userId="169eefbc-0650-4a6b-b0a5-f1855614d489" providerId="ADAL" clId="{C13B7A83-DD4D-4E12-BDAE-4A092494A233}" dt="2019-03-05T17:02:41.169" v="6" actId="2696"/>
        <pc:sldMkLst>
          <pc:docMk/>
          <pc:sldMk cId="2463862575" sldId="298"/>
        </pc:sldMkLst>
      </pc:sldChg>
    </pc:docChg>
  </pc:docChgLst>
  <pc:docChgLst>
    <pc:chgData name="Launchbaugh, Karen (klaunchb@uidaho.edu)" userId="50bf6e17-1720-47d5-b411-57d7bb423c81" providerId="ADAL" clId="{37DECFDF-C549-4E4C-9F9E-D44FBA01CCDD}"/>
    <pc:docChg chg="custSel addSld modSld">
      <pc:chgData name="Launchbaugh, Karen (klaunchb@uidaho.edu)" userId="50bf6e17-1720-47d5-b411-57d7bb423c81" providerId="ADAL" clId="{37DECFDF-C549-4E4C-9F9E-D44FBA01CCDD}" dt="2024-02-04T00:55:45.964" v="241" actId="14100"/>
      <pc:docMkLst>
        <pc:docMk/>
      </pc:docMkLst>
      <pc:sldChg chg="addSp delSp modSp mod modNotesTx">
        <pc:chgData name="Launchbaugh, Karen (klaunchb@uidaho.edu)" userId="50bf6e17-1720-47d5-b411-57d7bb423c81" providerId="ADAL" clId="{37DECFDF-C549-4E4C-9F9E-D44FBA01CCDD}" dt="2024-02-04T00:55:45.964" v="241" actId="14100"/>
        <pc:sldMkLst>
          <pc:docMk/>
          <pc:sldMk cId="2003683594" sldId="269"/>
        </pc:sldMkLst>
      </pc:sldChg>
      <pc:sldChg chg="modSp mod">
        <pc:chgData name="Launchbaugh, Karen (klaunchb@uidaho.edu)" userId="50bf6e17-1720-47d5-b411-57d7bb423c81" providerId="ADAL" clId="{37DECFDF-C549-4E4C-9F9E-D44FBA01CCDD}" dt="2024-02-04T00:01:15.496" v="97" actId="6549"/>
        <pc:sldMkLst>
          <pc:docMk/>
          <pc:sldMk cId="3277039893" sldId="270"/>
        </pc:sldMkLst>
      </pc:sldChg>
      <pc:sldChg chg="modNotesTx">
        <pc:chgData name="Launchbaugh, Karen (klaunchb@uidaho.edu)" userId="50bf6e17-1720-47d5-b411-57d7bb423c81" providerId="ADAL" clId="{37DECFDF-C549-4E4C-9F9E-D44FBA01CCDD}" dt="2024-02-04T00:01:57.135" v="98" actId="6549"/>
        <pc:sldMkLst>
          <pc:docMk/>
          <pc:sldMk cId="1491708914" sldId="292"/>
        </pc:sldMkLst>
      </pc:sldChg>
      <pc:sldChg chg="addSp delSp modSp new mod">
        <pc:chgData name="Launchbaugh, Karen (klaunchb@uidaho.edu)" userId="50bf6e17-1720-47d5-b411-57d7bb423c81" providerId="ADAL" clId="{37DECFDF-C549-4E4C-9F9E-D44FBA01CCDD}" dt="2024-02-04T00:52:02.111" v="217" actId="1076"/>
        <pc:sldMkLst>
          <pc:docMk/>
          <pc:sldMk cId="4001511983" sldId="30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1E6544-6EA4-4384-BCD2-A3C04D8CBA4C}" type="doc">
      <dgm:prSet loTypeId="urn:microsoft.com/office/officeart/2005/8/layout/cycle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BCFEB08-B95E-4A29-BAC1-4EED04646579}">
      <dgm:prSet phldrT="[Text]" custT="1"/>
      <dgm:spPr/>
      <dgm:t>
        <a:bodyPr/>
        <a:lstStyle/>
        <a:p>
          <a:r>
            <a:rPr lang="en-US" sz="4400" dirty="0"/>
            <a:t>Flower</a:t>
          </a:r>
          <a:endParaRPr lang="en-US" sz="4900" dirty="0"/>
        </a:p>
      </dgm:t>
    </dgm:pt>
    <dgm:pt modelId="{FE9B365D-3648-456A-8319-AB7D660F64E5}" type="parTrans" cxnId="{F6D3A054-053A-4620-8144-0A3898687CC2}">
      <dgm:prSet/>
      <dgm:spPr/>
      <dgm:t>
        <a:bodyPr/>
        <a:lstStyle/>
        <a:p>
          <a:endParaRPr lang="en-US"/>
        </a:p>
      </dgm:t>
    </dgm:pt>
    <dgm:pt modelId="{4E246A48-7C78-418C-B5D6-154E26FADCFA}" type="sibTrans" cxnId="{F6D3A054-053A-4620-8144-0A3898687CC2}">
      <dgm:prSet/>
      <dgm:spPr/>
      <dgm:t>
        <a:bodyPr/>
        <a:lstStyle/>
        <a:p>
          <a:endParaRPr lang="en-US"/>
        </a:p>
      </dgm:t>
    </dgm:pt>
    <dgm:pt modelId="{D74EFCDD-3FB3-48F6-BA94-E066F59BC1A5}">
      <dgm:prSet phldrT="[Text]" custT="1"/>
      <dgm:spPr/>
      <dgm:t>
        <a:bodyPr/>
        <a:lstStyle/>
        <a:p>
          <a:r>
            <a:rPr lang="en-US" sz="4400" dirty="0"/>
            <a:t>Pollination</a:t>
          </a:r>
        </a:p>
      </dgm:t>
    </dgm:pt>
    <dgm:pt modelId="{10803F1F-9D53-4FAB-8D08-AC7C51005157}" type="parTrans" cxnId="{78A86B7D-0652-4AA0-8C21-EDE55B47DBD6}">
      <dgm:prSet/>
      <dgm:spPr/>
      <dgm:t>
        <a:bodyPr/>
        <a:lstStyle/>
        <a:p>
          <a:endParaRPr lang="en-US"/>
        </a:p>
      </dgm:t>
    </dgm:pt>
    <dgm:pt modelId="{EE27C421-3FFA-4871-B60E-24106D1F64F8}" type="sibTrans" cxnId="{78A86B7D-0652-4AA0-8C21-EDE55B47DBD6}">
      <dgm:prSet/>
      <dgm:spPr/>
      <dgm:t>
        <a:bodyPr/>
        <a:lstStyle/>
        <a:p>
          <a:endParaRPr lang="en-US"/>
        </a:p>
      </dgm:t>
    </dgm:pt>
    <dgm:pt modelId="{C6626D13-EEBC-4613-B822-9D3C71BA44BC}">
      <dgm:prSet phldrT="[Text]" custT="1"/>
      <dgm:spPr/>
      <dgm:t>
        <a:bodyPr/>
        <a:lstStyle/>
        <a:p>
          <a:r>
            <a:rPr lang="en-US" sz="4000" dirty="0"/>
            <a:t>Fruit/Seed</a:t>
          </a:r>
        </a:p>
      </dgm:t>
    </dgm:pt>
    <dgm:pt modelId="{89287721-F164-4B7F-BB15-F9AF325A6C5B}" type="parTrans" cxnId="{005FF33C-B09A-4B4A-B463-99D79474879D}">
      <dgm:prSet/>
      <dgm:spPr/>
      <dgm:t>
        <a:bodyPr/>
        <a:lstStyle/>
        <a:p>
          <a:endParaRPr lang="en-US"/>
        </a:p>
      </dgm:t>
    </dgm:pt>
    <dgm:pt modelId="{9AF032F9-FE46-4B22-AF81-206CDA029086}" type="sibTrans" cxnId="{005FF33C-B09A-4B4A-B463-99D79474879D}">
      <dgm:prSet/>
      <dgm:spPr/>
      <dgm:t>
        <a:bodyPr/>
        <a:lstStyle/>
        <a:p>
          <a:endParaRPr lang="en-US"/>
        </a:p>
      </dgm:t>
    </dgm:pt>
    <dgm:pt modelId="{8427BBED-7F76-4FB8-B6BF-F22D5C7ADCDD}">
      <dgm:prSet phldrT="[Text]" custT="1"/>
      <dgm:spPr/>
      <dgm:t>
        <a:bodyPr/>
        <a:lstStyle/>
        <a:p>
          <a:r>
            <a:rPr lang="en-US" sz="4400" dirty="0"/>
            <a:t>New Plant</a:t>
          </a:r>
        </a:p>
      </dgm:t>
    </dgm:pt>
    <dgm:pt modelId="{E28F300A-507D-4027-BF75-7BEEB0DFC942}" type="parTrans" cxnId="{4119694F-5AD2-4967-8E56-69E1D70994F2}">
      <dgm:prSet/>
      <dgm:spPr/>
      <dgm:t>
        <a:bodyPr/>
        <a:lstStyle/>
        <a:p>
          <a:endParaRPr lang="en-US"/>
        </a:p>
      </dgm:t>
    </dgm:pt>
    <dgm:pt modelId="{3E7E4C37-207C-48B1-83A4-E354A2B4276D}" type="sibTrans" cxnId="{4119694F-5AD2-4967-8E56-69E1D70994F2}">
      <dgm:prSet/>
      <dgm:spPr/>
      <dgm:t>
        <a:bodyPr/>
        <a:lstStyle/>
        <a:p>
          <a:endParaRPr lang="en-US"/>
        </a:p>
      </dgm:t>
    </dgm:pt>
    <dgm:pt modelId="{6FC29132-65F3-4BFC-9321-752C4AF40DA9}" type="pres">
      <dgm:prSet presAssocID="{251E6544-6EA4-4384-BCD2-A3C04D8CBA4C}" presName="cycle" presStyleCnt="0">
        <dgm:presLayoutVars>
          <dgm:dir/>
          <dgm:resizeHandles val="exact"/>
        </dgm:presLayoutVars>
      </dgm:prSet>
      <dgm:spPr/>
    </dgm:pt>
    <dgm:pt modelId="{11291813-DC9A-47B8-9C1F-057D7E44650F}" type="pres">
      <dgm:prSet presAssocID="{0BCFEB08-B95E-4A29-BAC1-4EED04646579}" presName="dummy" presStyleCnt="0"/>
      <dgm:spPr/>
    </dgm:pt>
    <dgm:pt modelId="{7BDB2A50-0E8B-4B98-A3B7-32366191A8B8}" type="pres">
      <dgm:prSet presAssocID="{0BCFEB08-B95E-4A29-BAC1-4EED04646579}" presName="node" presStyleLbl="revTx" presStyleIdx="0" presStyleCnt="4" custScaleY="37679" custRadScaleRad="94796" custRadScaleInc="5095">
        <dgm:presLayoutVars>
          <dgm:bulletEnabled val="1"/>
        </dgm:presLayoutVars>
      </dgm:prSet>
      <dgm:spPr/>
    </dgm:pt>
    <dgm:pt modelId="{2DDA75CF-A9F1-4563-A0EF-BDC1782EC1E7}" type="pres">
      <dgm:prSet presAssocID="{4E246A48-7C78-418C-B5D6-154E26FADCFA}" presName="sibTrans" presStyleLbl="node1" presStyleIdx="0" presStyleCnt="4"/>
      <dgm:spPr/>
    </dgm:pt>
    <dgm:pt modelId="{D77F5167-EDD8-4FB0-B689-2A16C371A5C3}" type="pres">
      <dgm:prSet presAssocID="{D74EFCDD-3FB3-48F6-BA94-E066F59BC1A5}" presName="dummy" presStyleCnt="0"/>
      <dgm:spPr/>
    </dgm:pt>
    <dgm:pt modelId="{EAEF5370-0EC7-407E-AF7E-96A903DB9E58}" type="pres">
      <dgm:prSet presAssocID="{D74EFCDD-3FB3-48F6-BA94-E066F59BC1A5}" presName="node" presStyleLbl="revTx" presStyleIdx="1" presStyleCnt="4" custScaleX="152668" custScaleY="35873" custRadScaleRad="104592" custRadScaleInc="-43290">
        <dgm:presLayoutVars>
          <dgm:bulletEnabled val="1"/>
        </dgm:presLayoutVars>
      </dgm:prSet>
      <dgm:spPr/>
    </dgm:pt>
    <dgm:pt modelId="{32ADAFD2-96D5-4147-8B00-CC9AF90B6090}" type="pres">
      <dgm:prSet presAssocID="{EE27C421-3FFA-4871-B60E-24106D1F64F8}" presName="sibTrans" presStyleLbl="node1" presStyleIdx="1" presStyleCnt="4" custLinFactNeighborX="-772" custLinFactNeighborY="102"/>
      <dgm:spPr/>
    </dgm:pt>
    <dgm:pt modelId="{9FC52254-7DDF-4C56-8E6F-86D2EDE6323C}" type="pres">
      <dgm:prSet presAssocID="{C6626D13-EEBC-4613-B822-9D3C71BA44BC}" presName="dummy" presStyleCnt="0"/>
      <dgm:spPr/>
    </dgm:pt>
    <dgm:pt modelId="{A79BB76A-146F-4B58-A97D-3DBB9FC559E6}" type="pres">
      <dgm:prSet presAssocID="{C6626D13-EEBC-4613-B822-9D3C71BA44BC}" presName="node" presStyleLbl="revTx" presStyleIdx="2" presStyleCnt="4" custScaleX="167820" custScaleY="54786" custRadScaleRad="124924" custRadScaleInc="55843">
        <dgm:presLayoutVars>
          <dgm:bulletEnabled val="1"/>
        </dgm:presLayoutVars>
      </dgm:prSet>
      <dgm:spPr/>
    </dgm:pt>
    <dgm:pt modelId="{FCDD7315-9C53-49B6-84B2-96C395B50117}" type="pres">
      <dgm:prSet presAssocID="{9AF032F9-FE46-4B22-AF81-206CDA029086}" presName="sibTrans" presStyleLbl="node1" presStyleIdx="2" presStyleCnt="4" custLinFactNeighborX="-3604" custLinFactNeighborY="799"/>
      <dgm:spPr/>
    </dgm:pt>
    <dgm:pt modelId="{8E46E164-63EC-4822-A659-7D81A28EEE98}" type="pres">
      <dgm:prSet presAssocID="{8427BBED-7F76-4FB8-B6BF-F22D5C7ADCDD}" presName="dummy" presStyleCnt="0"/>
      <dgm:spPr/>
    </dgm:pt>
    <dgm:pt modelId="{7B6050C3-16EA-4EA0-9CD7-98DF5E78D0AD}" type="pres">
      <dgm:prSet presAssocID="{8427BBED-7F76-4FB8-B6BF-F22D5C7ADCDD}" presName="node" presStyleLbl="revTx" presStyleIdx="3" presStyleCnt="4" custScaleX="165331" custScaleY="35814" custRadScaleRad="119266" custRadScaleInc="-34856">
        <dgm:presLayoutVars>
          <dgm:bulletEnabled val="1"/>
        </dgm:presLayoutVars>
      </dgm:prSet>
      <dgm:spPr/>
    </dgm:pt>
    <dgm:pt modelId="{0E350814-6F26-4DC7-BEF1-F8195EC49774}" type="pres">
      <dgm:prSet presAssocID="{3E7E4C37-207C-48B1-83A4-E354A2B4276D}" presName="sibTrans" presStyleLbl="node1" presStyleIdx="3" presStyleCnt="4"/>
      <dgm:spPr/>
    </dgm:pt>
  </dgm:ptLst>
  <dgm:cxnLst>
    <dgm:cxn modelId="{611ECD17-5183-4F72-A8C3-B5C5F23B4B0F}" type="presOf" srcId="{EE27C421-3FFA-4871-B60E-24106D1F64F8}" destId="{32ADAFD2-96D5-4147-8B00-CC9AF90B6090}" srcOrd="0" destOrd="0" presId="urn:microsoft.com/office/officeart/2005/8/layout/cycle1"/>
    <dgm:cxn modelId="{614CDE3B-7362-4944-B7C7-1C207410061D}" type="presOf" srcId="{C6626D13-EEBC-4613-B822-9D3C71BA44BC}" destId="{A79BB76A-146F-4B58-A97D-3DBB9FC559E6}" srcOrd="0" destOrd="0" presId="urn:microsoft.com/office/officeart/2005/8/layout/cycle1"/>
    <dgm:cxn modelId="{005FF33C-B09A-4B4A-B463-99D79474879D}" srcId="{251E6544-6EA4-4384-BCD2-A3C04D8CBA4C}" destId="{C6626D13-EEBC-4613-B822-9D3C71BA44BC}" srcOrd="2" destOrd="0" parTransId="{89287721-F164-4B7F-BB15-F9AF325A6C5B}" sibTransId="{9AF032F9-FE46-4B22-AF81-206CDA029086}"/>
    <dgm:cxn modelId="{E71DC95D-089E-42B8-8303-A52333DC4285}" type="presOf" srcId="{8427BBED-7F76-4FB8-B6BF-F22D5C7ADCDD}" destId="{7B6050C3-16EA-4EA0-9CD7-98DF5E78D0AD}" srcOrd="0" destOrd="0" presId="urn:microsoft.com/office/officeart/2005/8/layout/cycle1"/>
    <dgm:cxn modelId="{B05FE561-1A86-48A8-B5B3-33649D99D764}" type="presOf" srcId="{D74EFCDD-3FB3-48F6-BA94-E066F59BC1A5}" destId="{EAEF5370-0EC7-407E-AF7E-96A903DB9E58}" srcOrd="0" destOrd="0" presId="urn:microsoft.com/office/officeart/2005/8/layout/cycle1"/>
    <dgm:cxn modelId="{4119694F-5AD2-4967-8E56-69E1D70994F2}" srcId="{251E6544-6EA4-4384-BCD2-A3C04D8CBA4C}" destId="{8427BBED-7F76-4FB8-B6BF-F22D5C7ADCDD}" srcOrd="3" destOrd="0" parTransId="{E28F300A-507D-4027-BF75-7BEEB0DFC942}" sibTransId="{3E7E4C37-207C-48B1-83A4-E354A2B4276D}"/>
    <dgm:cxn modelId="{F6D3A054-053A-4620-8144-0A3898687CC2}" srcId="{251E6544-6EA4-4384-BCD2-A3C04D8CBA4C}" destId="{0BCFEB08-B95E-4A29-BAC1-4EED04646579}" srcOrd="0" destOrd="0" parTransId="{FE9B365D-3648-456A-8319-AB7D660F64E5}" sibTransId="{4E246A48-7C78-418C-B5D6-154E26FADCFA}"/>
    <dgm:cxn modelId="{78A86B7D-0652-4AA0-8C21-EDE55B47DBD6}" srcId="{251E6544-6EA4-4384-BCD2-A3C04D8CBA4C}" destId="{D74EFCDD-3FB3-48F6-BA94-E066F59BC1A5}" srcOrd="1" destOrd="0" parTransId="{10803F1F-9D53-4FAB-8D08-AC7C51005157}" sibTransId="{EE27C421-3FFA-4871-B60E-24106D1F64F8}"/>
    <dgm:cxn modelId="{CBB8BD87-E5A1-4BA6-9DCD-1E34C4B0C828}" type="presOf" srcId="{0BCFEB08-B95E-4A29-BAC1-4EED04646579}" destId="{7BDB2A50-0E8B-4B98-A3B7-32366191A8B8}" srcOrd="0" destOrd="0" presId="urn:microsoft.com/office/officeart/2005/8/layout/cycle1"/>
    <dgm:cxn modelId="{D860388B-8C64-4E16-AA43-00E168FE77FE}" type="presOf" srcId="{4E246A48-7C78-418C-B5D6-154E26FADCFA}" destId="{2DDA75CF-A9F1-4563-A0EF-BDC1782EC1E7}" srcOrd="0" destOrd="0" presId="urn:microsoft.com/office/officeart/2005/8/layout/cycle1"/>
    <dgm:cxn modelId="{533D188C-40E5-43B8-8D12-FD2481CC8FC0}" type="presOf" srcId="{251E6544-6EA4-4384-BCD2-A3C04D8CBA4C}" destId="{6FC29132-65F3-4BFC-9321-752C4AF40DA9}" srcOrd="0" destOrd="0" presId="urn:microsoft.com/office/officeart/2005/8/layout/cycle1"/>
    <dgm:cxn modelId="{CAAE34A2-4833-4A5B-A0EF-49050EAEE09B}" type="presOf" srcId="{9AF032F9-FE46-4B22-AF81-206CDA029086}" destId="{FCDD7315-9C53-49B6-84B2-96C395B50117}" srcOrd="0" destOrd="0" presId="urn:microsoft.com/office/officeart/2005/8/layout/cycle1"/>
    <dgm:cxn modelId="{555693AB-75EF-4057-9420-EF7789743CB6}" type="presOf" srcId="{3E7E4C37-207C-48B1-83A4-E354A2B4276D}" destId="{0E350814-6F26-4DC7-BEF1-F8195EC49774}" srcOrd="0" destOrd="0" presId="urn:microsoft.com/office/officeart/2005/8/layout/cycle1"/>
    <dgm:cxn modelId="{BD0F826E-905F-42F6-B435-ADC446C74191}" type="presParOf" srcId="{6FC29132-65F3-4BFC-9321-752C4AF40DA9}" destId="{11291813-DC9A-47B8-9C1F-057D7E44650F}" srcOrd="0" destOrd="0" presId="urn:microsoft.com/office/officeart/2005/8/layout/cycle1"/>
    <dgm:cxn modelId="{B31FE71F-E7A7-430E-A5D5-B9564645F3A8}" type="presParOf" srcId="{6FC29132-65F3-4BFC-9321-752C4AF40DA9}" destId="{7BDB2A50-0E8B-4B98-A3B7-32366191A8B8}" srcOrd="1" destOrd="0" presId="urn:microsoft.com/office/officeart/2005/8/layout/cycle1"/>
    <dgm:cxn modelId="{093F7960-7D73-4811-8832-757131E780B0}" type="presParOf" srcId="{6FC29132-65F3-4BFC-9321-752C4AF40DA9}" destId="{2DDA75CF-A9F1-4563-A0EF-BDC1782EC1E7}" srcOrd="2" destOrd="0" presId="urn:microsoft.com/office/officeart/2005/8/layout/cycle1"/>
    <dgm:cxn modelId="{14514A10-779D-4CD1-A84A-A885E595C350}" type="presParOf" srcId="{6FC29132-65F3-4BFC-9321-752C4AF40DA9}" destId="{D77F5167-EDD8-4FB0-B689-2A16C371A5C3}" srcOrd="3" destOrd="0" presId="urn:microsoft.com/office/officeart/2005/8/layout/cycle1"/>
    <dgm:cxn modelId="{612700D7-C24D-4AE9-A581-6D9AB38B3501}" type="presParOf" srcId="{6FC29132-65F3-4BFC-9321-752C4AF40DA9}" destId="{EAEF5370-0EC7-407E-AF7E-96A903DB9E58}" srcOrd="4" destOrd="0" presId="urn:microsoft.com/office/officeart/2005/8/layout/cycle1"/>
    <dgm:cxn modelId="{A1104171-1F05-41D5-B60A-DCD52AC34047}" type="presParOf" srcId="{6FC29132-65F3-4BFC-9321-752C4AF40DA9}" destId="{32ADAFD2-96D5-4147-8B00-CC9AF90B6090}" srcOrd="5" destOrd="0" presId="urn:microsoft.com/office/officeart/2005/8/layout/cycle1"/>
    <dgm:cxn modelId="{AE196253-AED7-4019-A029-A3392D1AD15E}" type="presParOf" srcId="{6FC29132-65F3-4BFC-9321-752C4AF40DA9}" destId="{9FC52254-7DDF-4C56-8E6F-86D2EDE6323C}" srcOrd="6" destOrd="0" presId="urn:microsoft.com/office/officeart/2005/8/layout/cycle1"/>
    <dgm:cxn modelId="{AF9BDD72-D51D-4B75-8FE7-2D215396FC25}" type="presParOf" srcId="{6FC29132-65F3-4BFC-9321-752C4AF40DA9}" destId="{A79BB76A-146F-4B58-A97D-3DBB9FC559E6}" srcOrd="7" destOrd="0" presId="urn:microsoft.com/office/officeart/2005/8/layout/cycle1"/>
    <dgm:cxn modelId="{4B0964C8-661C-495D-A20F-49510EBC04D5}" type="presParOf" srcId="{6FC29132-65F3-4BFC-9321-752C4AF40DA9}" destId="{FCDD7315-9C53-49B6-84B2-96C395B50117}" srcOrd="8" destOrd="0" presId="urn:microsoft.com/office/officeart/2005/8/layout/cycle1"/>
    <dgm:cxn modelId="{108AABC2-B16B-42EE-9991-34B1A0F5EDED}" type="presParOf" srcId="{6FC29132-65F3-4BFC-9321-752C4AF40DA9}" destId="{8E46E164-63EC-4822-A659-7D81A28EEE98}" srcOrd="9" destOrd="0" presId="urn:microsoft.com/office/officeart/2005/8/layout/cycle1"/>
    <dgm:cxn modelId="{7A15C9B2-D1E7-4868-8A80-9CD55852423B}" type="presParOf" srcId="{6FC29132-65F3-4BFC-9321-752C4AF40DA9}" destId="{7B6050C3-16EA-4EA0-9CD7-98DF5E78D0AD}" srcOrd="10" destOrd="0" presId="urn:microsoft.com/office/officeart/2005/8/layout/cycle1"/>
    <dgm:cxn modelId="{DBA11C2C-6FB7-4722-A3E8-598840ADBDFD}" type="presParOf" srcId="{6FC29132-65F3-4BFC-9321-752C4AF40DA9}" destId="{0E350814-6F26-4DC7-BEF1-F8195EC49774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B2A50-0E8B-4B98-A3B7-32366191A8B8}">
      <dsp:nvSpPr>
        <dsp:cNvPr id="0" name=""/>
        <dsp:cNvSpPr/>
      </dsp:nvSpPr>
      <dsp:spPr>
        <a:xfrm>
          <a:off x="4788868" y="859904"/>
          <a:ext cx="1950764" cy="7350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Flower</a:t>
          </a:r>
          <a:endParaRPr lang="en-US" sz="4900" kern="1200" dirty="0"/>
        </a:p>
      </dsp:txBody>
      <dsp:txXfrm>
        <a:off x="4788868" y="859904"/>
        <a:ext cx="1950764" cy="735028"/>
      </dsp:txXfrm>
    </dsp:sp>
    <dsp:sp modelId="{2DDA75CF-A9F1-4563-A0EF-BDC1782EC1E7}">
      <dsp:nvSpPr>
        <dsp:cNvPr id="0" name=""/>
        <dsp:cNvSpPr/>
      </dsp:nvSpPr>
      <dsp:spPr>
        <a:xfrm>
          <a:off x="1415926" y="249809"/>
          <a:ext cx="5515397" cy="5515397"/>
        </a:xfrm>
        <a:prstGeom prst="circularArrow">
          <a:avLst>
            <a:gd name="adj1" fmla="val 6897"/>
            <a:gd name="adj2" fmla="val 464953"/>
            <a:gd name="adj3" fmla="val 577339"/>
            <a:gd name="adj4" fmla="val 19378242"/>
            <a:gd name="adj5" fmla="val 8047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EF5370-0EC7-407E-AF7E-96A903DB9E58}">
      <dsp:nvSpPr>
        <dsp:cNvPr id="0" name=""/>
        <dsp:cNvSpPr/>
      </dsp:nvSpPr>
      <dsp:spPr>
        <a:xfrm>
          <a:off x="4741727" y="3707825"/>
          <a:ext cx="2978193" cy="6997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Pollination</a:t>
          </a:r>
        </a:p>
      </dsp:txBody>
      <dsp:txXfrm>
        <a:off x="4741727" y="3707825"/>
        <a:ext cx="2978193" cy="699797"/>
      </dsp:txXfrm>
    </dsp:sp>
    <dsp:sp modelId="{32ADAFD2-96D5-4147-8B00-CC9AF90B6090}">
      <dsp:nvSpPr>
        <dsp:cNvPr id="0" name=""/>
        <dsp:cNvSpPr/>
      </dsp:nvSpPr>
      <dsp:spPr>
        <a:xfrm>
          <a:off x="1105092" y="534552"/>
          <a:ext cx="5515397" cy="5515397"/>
        </a:xfrm>
        <a:prstGeom prst="circularArrow">
          <a:avLst>
            <a:gd name="adj1" fmla="val 6897"/>
            <a:gd name="adj2" fmla="val 464953"/>
            <a:gd name="adj3" fmla="val 8151375"/>
            <a:gd name="adj4" fmla="val 1712960"/>
            <a:gd name="adj5" fmla="val 8047"/>
          </a:avLst>
        </a:prstGeom>
        <a:solidFill>
          <a:schemeClr val="accent5">
            <a:hueOff val="1535872"/>
            <a:satOff val="-761"/>
            <a:lumOff val="-155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9BB76A-146F-4B58-A97D-3DBB9FC559E6}">
      <dsp:nvSpPr>
        <dsp:cNvPr id="0" name=""/>
        <dsp:cNvSpPr/>
      </dsp:nvSpPr>
      <dsp:spPr>
        <a:xfrm>
          <a:off x="0" y="3609622"/>
          <a:ext cx="3273773" cy="1068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Fruit/Seed</a:t>
          </a:r>
        </a:p>
      </dsp:txBody>
      <dsp:txXfrm>
        <a:off x="0" y="3609622"/>
        <a:ext cx="3273773" cy="1068745"/>
      </dsp:txXfrm>
    </dsp:sp>
    <dsp:sp modelId="{FCDD7315-9C53-49B6-84B2-96C395B50117}">
      <dsp:nvSpPr>
        <dsp:cNvPr id="0" name=""/>
        <dsp:cNvSpPr/>
      </dsp:nvSpPr>
      <dsp:spPr>
        <a:xfrm>
          <a:off x="652894" y="82943"/>
          <a:ext cx="5515397" cy="5515397"/>
        </a:xfrm>
        <a:prstGeom prst="circularArrow">
          <a:avLst>
            <a:gd name="adj1" fmla="val 6897"/>
            <a:gd name="adj2" fmla="val 464953"/>
            <a:gd name="adj3" fmla="val 12312968"/>
            <a:gd name="adj4" fmla="val 9583131"/>
            <a:gd name="adj5" fmla="val 8047"/>
          </a:avLst>
        </a:prstGeom>
        <a:solidFill>
          <a:schemeClr val="accent5">
            <a:hueOff val="3071744"/>
            <a:satOff val="-1522"/>
            <a:lumOff val="-311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6050C3-16EA-4EA0-9CD7-98DF5E78D0AD}">
      <dsp:nvSpPr>
        <dsp:cNvPr id="0" name=""/>
        <dsp:cNvSpPr/>
      </dsp:nvSpPr>
      <dsp:spPr>
        <a:xfrm>
          <a:off x="233685" y="821612"/>
          <a:ext cx="3225218" cy="698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New Plant</a:t>
          </a:r>
        </a:p>
      </dsp:txBody>
      <dsp:txXfrm>
        <a:off x="233685" y="821612"/>
        <a:ext cx="3225218" cy="698646"/>
      </dsp:txXfrm>
    </dsp:sp>
    <dsp:sp modelId="{0E350814-6F26-4DC7-BEF1-F8195EC49774}">
      <dsp:nvSpPr>
        <dsp:cNvPr id="0" name=""/>
        <dsp:cNvSpPr/>
      </dsp:nvSpPr>
      <dsp:spPr>
        <a:xfrm>
          <a:off x="941971" y="-192379"/>
          <a:ext cx="5515397" cy="5515397"/>
        </a:xfrm>
        <a:prstGeom prst="circularArrow">
          <a:avLst>
            <a:gd name="adj1" fmla="val 6897"/>
            <a:gd name="adj2" fmla="val 464953"/>
            <a:gd name="adj3" fmla="val 18336569"/>
            <a:gd name="adj4" fmla="val 13681285"/>
            <a:gd name="adj5" fmla="val 8047"/>
          </a:avLst>
        </a:prstGeom>
        <a:solidFill>
          <a:schemeClr val="accent5">
            <a:hueOff val="4607616"/>
            <a:satOff val="-2283"/>
            <a:lumOff val="-466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740" units="cm"/>
          <inkml:channel name="Y" type="integer" max="14520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7-02-20T13:55:48.269"/>
    </inkml:context>
    <inkml:brush xml:id="br0">
      <inkml:brushProperty name="width" value="0.4" units="cm"/>
      <inkml:brushProperty name="height" value="0.8" units="cm"/>
      <inkml:brushProperty name="color" value="#FF6699"/>
      <inkml:brushProperty name="tip" value="rectangle"/>
      <inkml:brushProperty name="rasterOp" value="maskPen"/>
      <inkml:brushProperty name="fitToCurve" value="1"/>
    </inkml:brush>
  </inkml:definitions>
  <inkml:trace contextRef="#ctx0" brushRef="#br0">9 132 2 0,'0'0'8'16,"11"-21"-4"-1,-11 21 0-15,0 0-1 0,-2-19 0 16,2 19 2-16,0 0 0 16,-5-21 0-16,5 21-1 15,0 0 1-15,-8-17 0 16,8 17 0-16,0 0 0 15,0 0 0-15,0 0-1 16,-8-21 2-16,8 21 2 16,0 0 1-16,0 0 0 15,0 0 0-15,0 0-1 0,0 0 1 16,0 0-1-16,23-19-1 16,-23 19-1-1,0 0-1-15,0 0-1 16,21-6 0-16,-21 6 0 0,0 0-2 15,23-4 1-15,-23 4-1 16,19-2 1-16,-19 2-1 16,25 0-1-16,-25 0 1 15,30-2 0-15,-30 2 0 16,31 2 0-16,-31-2-1 16,34-2 1-16,-15 2 0 15,-19 0 0-15,34-2-1 16,-34 2 1-16,31 0-1 0,-31 0 0 15,32 2 0-15,-32-2 0 16,29 4-1 0,-29-4 1-16,28 8-1 15,-28-8 0-15,27 9 1 0,-27-9-1 16,27 6 1-16,-27-6 0 16,26 8-1-16,-26-8 1 15,25 5-1-15,-25-5 1 16,25 2-1-16,-25-2 1 15,23 2-1-15,-23-2 1 16,19 4-1-16,-19-4 0 16,0 0 1-16,25 6 0 15,-25-6 0-15,0 0-1 16,0 0 1-16,19 19-1 16,-19-19 1-16,0 0 0 15,0 0-1-15,24 25 1 16,-24-25-1-16,0 0 0 0,0 0 0 15,18 13 1-15,-18-13 0 16,0 0 0-16,19 4-1 16,-19-4 0-16,0 0 1 15,0 0-1-15,19 2-1 16,-19-2 1-16,0 0 0 16,0 0 0-16,0 0 0 15,0 0-1-15,0 0 1 16,0 0 1-16,24 7-1 15,-24-7 0-15,0 0 0 16,0 0 1-16,21 2-2 16,-21-2 2-16,0 0-1 0,21 17 1 15,-21-17 0-15,0 0 0 16,19 8-2-16,-19-8 1 16,0 0 1-16,0 0-1 15,0 0 1-15,19 6-1 16,-19-6 0-16,0 0-1 15,0 0 1-15,0 0-1 16,21-8 1-16,-21 8 0 16,0 0 0-16,21 2 0 15,-21-2-1-15,0 0 2 16,21 0 0-16,-21 0 0 16,0 0-2-16,25 2 1 15,-25-2 0-15,21-10-1 0,-21 10 2 16,21-11-2-16,-21 11 1 15,21-13-1-15,-21 13 1 16,0 0 0-16,21-10 0 16,-21 10 0-16,0 0 0 15,0 0 0-15,23-8 0 16,-23 8 1-16,0 0-1 16,0 0 0-16,19-3 0 15,-19 3 0-15,0 0 0 16,0 0 1-16,0 0-2 15,0 0 2-15,0 0-1 16,21 3-1-16,-21-3 1 16,0 0 0-16,0 0 0 0,21-7 1 15,-21 7-1-15,0 0 0 16,0 0 0-16,0 0 0 16,0 0 0-16,0 0 0 15,0 0 0-15,0 0 0 16,0 0 0-16,0 0 0 15,21-2 0-15,-21 2 0 16,0 0 0-16,0 0 0 16,0 0 0-16,0 0 0 15,0 0 0-15,0 0 0 16,0 0 0-16,0 0-12 16,0 25-18-16,0-25-5 15,-10 30-1-15,10-30-2 0,-27 16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740" units="cm"/>
          <inkml:channel name="Y" type="integer" max="14520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7-02-20T13:56:40.536"/>
    </inkml:context>
    <inkml:brush xml:id="br0">
      <inkml:brushProperty name="width" value="0.4" units="cm"/>
      <inkml:brushProperty name="height" value="0.8" units="cm"/>
      <inkml:brushProperty name="color" value="#00B0F0"/>
      <inkml:brushProperty name="tip" value="rectangle"/>
      <inkml:brushProperty name="rasterOp" value="maskPen"/>
      <inkml:brushProperty name="fitToCurve" value="1"/>
    </inkml:brush>
  </inkml:definitions>
  <inkml:trace contextRef="#ctx0" brushRef="#br0">1727 275 45 0,'0'0'20'16,"0"0"0"-16,0 0-5 15,0 0-5-15,0 0-3 16,0 0 0-16,3-21 0 16,-3 21 1-16,2-21 0 15,-2 21 2-15,2-27 0 16,-2 27 0-16,0-23 1 16,0 23 0-16,-9-21-1 15,9 21 0-15,0 0-1 0,-25-23 0 16,25 23-1-1,-25-11-1-15,25 11-4 16,-32-4-3-16,32 4 0 16,-31-2 0-16,31 2 0 0,-34-11 0 15,34 11 0-15,-34-2 0 16,34 2 0-16,-31-8 0 16,31 8 0-16,-36-9 0 15,17 7 0-15,19 2 0 16,-38-16 0-16,19 7 0 15,0 1 0-15,0-1 0 16,19 9 0-16,-31-16 0 16,31 16 0-16,-30-9 0 15,30 9 0-15,-27-6 0 16,27 6 0-16,-28-6 0 16,28 6 0-16,-33-5 0 15,33 5 0-15,-34-4 0 0,13 2 0 16,0 2 0-16,0 0 0 15,-4 0 0-15,-1 0 0 16,1 4 0-16,-4 0 0 16,1 1 0-16,-3 1 0 15,-3 0 0-15,-2 3 0 16,7-3 0-16,-7 0 0 16,0 1 0-16,0 1 0 15,7-4 0-15,-7 2 0 16,11-3 0-16,-2-1 0 15,-5 2 0-15,11-2 0 16,-4-4 0-16,4 0 0 16,-7 0 0-16,28 2 0 0,-40-5 0 15,19 10 0-15,21-5 0 16,-29-5 0-16,29 5 0 16,-23 3 0-16,23-3 0 15,-19 6 0-15,19-6 0 16,0 0 0-16,-30-2 0 15,30 2 0-15,0 0 0 16,0 0 0-16,0 0 0 16,-25-9 0-16,25 9 0 15,0 0 0-15,0 0 0 16,-25-6 0-16,25 6 0 16,0 0 0-16,0 0 0 15,0 0 0-15,-21-4 0 0,21 4 0 16,0 0 0-16,0 0 0 15,0 0 0-15,0 0 0 16,-21-4 0-16,21 4 0 16,0 0 0-16,-22-2 0 15,22 2 0-15,0 0 0 16,-18 4 0-16,18-4 0 16,0 0 0-16,-19 6 0 15,19-6 0-15,0 0 0 16,0 0 0-16,0 0 0 15,-21 8 0-15,21-8 0 16,0 0 0-16,0 0 0 0,0 0 0 16,-19 7 0-16,19-7 0 15,0 0 0-15,0 0 0 16,-24 21 0 0,24-21 0-16,0 0 0 15,0 0 0-15,0 0 0 0,-21 0 0 16,21 0 0-16,0 0 0 15,0 0 0-15,-21 2 0 16,21-2 0-16,0 0 0 16,0 0 0-16,0 0 0 15,0 0 0-15,0 0 0 16,0 0 0-16,0 0 0 16,0 0 0-16,0 0 0 0,0 0 0 15,0 0 0 1,0 0 0-16,-19-7 0 15,19 7 0-15,0 0 0 16,0 0 0-16,0 0 0 0,0 0 0 16,24-20 0-16,-24 20 0 15,0 0 0-15,0 0 0 16,0 0 0-16,0 0 0 16,0 0 0-16,0 0 0 15,0 0 0-15,0 0 0 16,0 0 0-16,0 0 0 15,-19-9 0-15,19 9 0 16,0 0 0-16,-21 4 0 0,21-4 0 16,-22 9 0-1,22-9 0-15,-23 10 0 16,23-10 0-16,0 0 0 16,-17 19 0-16,17-19 0 0,0 0 0 15,0 0 0-15,0 0 0 16,0 0 0-16,0 0 0 15,0 0 0-15,0 0 0 16,0 0 0-16,0 0 0 16,0 0 0-16,0 0 0 15,0 0 0-15,0 0 0 16,0 0 0-16,0 0 0 16,0 0 0-16,0 0-26 15,0 19-9-15,0-19-2 16,0 0-2-16,3 19 0 15,-3-19-2-15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8C1E466-594E-4C87-8B94-ECC4500F66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149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16C91F-E5BE-47E1-91D0-80C642DF8A3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57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C1E466-594E-4C87-8B94-ECC4500F668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26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California </a:t>
            </a:r>
            <a:r>
              <a:rPr lang="en-US" dirty="0" err="1"/>
              <a:t>Oatgrass</a:t>
            </a:r>
            <a:r>
              <a:rPr lang="en-US" dirty="0"/>
              <a:t>	Tall</a:t>
            </a:r>
            <a:r>
              <a:rPr lang="en-US" baseline="0" dirty="0"/>
              <a:t> Larkspur		Antelope Bitterbrush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C1E466-594E-4C87-8B94-ECC4500F668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03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Nebraska sedge	Elk sedge		</a:t>
            </a:r>
            <a:r>
              <a:rPr lang="en-US" dirty="0" err="1"/>
              <a:t>Buffalograss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C1E466-594E-4C87-8B94-ECC4500F668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657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Winterfat</a:t>
            </a:r>
            <a:r>
              <a:rPr lang="en-US" dirty="0"/>
              <a:t>				Four-wing</a:t>
            </a:r>
            <a:r>
              <a:rPr lang="en-US" baseline="0" dirty="0"/>
              <a:t> </a:t>
            </a:r>
            <a:r>
              <a:rPr lang="en-US" baseline="0" dirty="0" err="1"/>
              <a:t>saltbrush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C1E466-594E-4C87-8B94-ECC4500F668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95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Endemic ladies tress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019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Missouri</a:t>
            </a:r>
            <a:r>
              <a:rPr lang="en-US" baseline="0" dirty="0"/>
              <a:t> Goldenrod			Kentucky bluegrass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C1E466-594E-4C87-8B94-ECC4500F668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866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Tall Larkspur					Scarlet </a:t>
            </a:r>
            <a:r>
              <a:rPr lang="en-US" baseline="0" dirty="0" err="1"/>
              <a:t>Globemallow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273F04-5E6F-4693-A77A-C2E9F85956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98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Purple</a:t>
            </a:r>
            <a:r>
              <a:rPr lang="en-US" baseline="0" dirty="0"/>
              <a:t> Locoweed			Crested wheatgrass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273F04-5E6F-4693-A77A-C2E9F859564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637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Storksbill				         Poison</a:t>
            </a:r>
            <a:r>
              <a:rPr lang="en-US" baseline="0" dirty="0"/>
              <a:t> Hemlock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273F04-5E6F-4693-A77A-C2E9F859564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74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Western Yarrow			Broom snakeweed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273F04-5E6F-4693-A77A-C2E9F859564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52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273F04-5E6F-4693-A77A-C2E9F859564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4487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Desert </a:t>
            </a:r>
            <a:r>
              <a:rPr lang="en-US" dirty="0" err="1"/>
              <a:t>Baileya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273F04-5E6F-4693-A77A-C2E9F859564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74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Range Plants -- OBJ 1: PPT</a:t>
            </a:r>
          </a:p>
        </p:txBody>
      </p:sp>
      <p:sp>
        <p:nvSpPr>
          <p:cNvPr id="6656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	Dandelion		Hawksbeard		</a:t>
            </a:r>
            <a:r>
              <a:rPr lang="en-US" dirty="0" err="1"/>
              <a:t>Arrowleaf</a:t>
            </a:r>
            <a:r>
              <a:rPr lang="en-US" baseline="0" dirty="0"/>
              <a:t> balsamroot</a:t>
            </a:r>
            <a:endParaRPr lang="en-US" dirty="0"/>
          </a:p>
        </p:txBody>
      </p:sp>
      <p:sp>
        <p:nvSpPr>
          <p:cNvPr id="6656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D311A-983C-4288-B2A5-A9E48D97A0C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6566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There are 14 slides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2009517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57AA3-82C2-4AF8-8C80-884EC030AB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1D976-FD9B-40C3-A72D-47B7CF193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BF45A-F280-4CF5-850B-3F202F9D0F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EE184-7FAE-43F2-BD19-A31FCE800A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00A2F-F449-4AF4-884F-5392B21EA3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CA533-6A26-4E06-9271-8A81144ABC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1ECC2-BDC1-4DA3-80D6-1486F01B52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69104-F7DD-497D-9602-2A0A8F0645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17796-A02D-4D64-B38B-163ED01E49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716F3-E46D-4D49-9558-433B9BEC94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F725F-F844-4F2F-9770-9A3B65086C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DAA1B027-CD5B-480B-BC51-E95B8CE4C0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175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ustomXml" Target="../ink/ink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8153400" cy="1752600"/>
          </a:xfrm>
        </p:spPr>
        <p:txBody>
          <a:bodyPr/>
          <a:lstStyle/>
          <a:p>
            <a:pPr eaLnBrk="1" hangingPunct="1"/>
            <a:r>
              <a:rPr lang="en-US" dirty="0"/>
              <a:t>Flower and Inflorescence Types</a:t>
            </a:r>
            <a:br>
              <a:rPr lang="en-US" dirty="0"/>
            </a:br>
            <a:r>
              <a:rPr lang="en-US" sz="3600" dirty="0"/>
              <a:t>What you need to know to identify plants </a:t>
            </a:r>
            <a:br>
              <a:rPr lang="en-US" dirty="0"/>
            </a:b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3962400"/>
            <a:ext cx="6629400" cy="1295400"/>
          </a:xfrm>
        </p:spPr>
        <p:txBody>
          <a:bodyPr/>
          <a:lstStyle/>
          <a:p>
            <a:pPr eaLnBrk="1" hangingPunct="1"/>
            <a:r>
              <a:rPr lang="en-US" dirty="0"/>
              <a:t>Wildland Plant Identification</a:t>
            </a:r>
          </a:p>
          <a:p>
            <a:pPr eaLnBrk="1" hangingPunct="1"/>
            <a:r>
              <a:rPr lang="en-US" dirty="0"/>
              <a:t>REM 252</a:t>
            </a:r>
          </a:p>
          <a:p>
            <a:pPr eaLnBrk="1" hangingPunct="1"/>
            <a:endParaRPr lang="en-US" dirty="0"/>
          </a:p>
        </p:txBody>
      </p:sp>
      <p:pic>
        <p:nvPicPr>
          <p:cNvPr id="4" name="Picture 2" descr="http://www.uidaho.edu/-/media/UIdaho-Responsive/Images/ucm/brand-resource-center/Visual/Logos/ui-wordmarks/jpg/college-wordmark/ui-cnr-color.ashx?la=en&amp;hash=1C725F5B608D8664DC117490D9F9C43B1E126095">
            <a:extLst>
              <a:ext uri="{FF2B5EF4-FFF2-40B4-BE49-F238E27FC236}">
                <a16:creationId xmlns:a16="http://schemas.microsoft.com/office/drawing/2014/main" id="{49D60242-5058-4C30-A52B-EF72F1017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19800"/>
            <a:ext cx="2743200" cy="55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878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85944038"/>
              </p:ext>
            </p:extLst>
          </p:nvPr>
        </p:nvGraphicFramePr>
        <p:xfrm>
          <a:off x="833120" y="1014412"/>
          <a:ext cx="8153400" cy="5514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618480"/>
            <a:ext cx="762000" cy="8747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95130">
            <a:off x="6565710" y="1021153"/>
            <a:ext cx="1219200" cy="13716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Flowers and Reproduction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455" y="4407102"/>
            <a:ext cx="815853" cy="7862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3120" y="5309605"/>
            <a:ext cx="824484" cy="1219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66310">
            <a:off x="1993410" y="5500638"/>
            <a:ext cx="634023" cy="14561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142999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982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Structure of Flowers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50" y="888958"/>
            <a:ext cx="6339889" cy="5283241"/>
          </a:xfrm>
          <a:prstGeom prst="rect">
            <a:avLst/>
          </a:prstGeom>
        </p:spPr>
      </p:pic>
      <p:sp>
        <p:nvSpPr>
          <p:cNvPr id="3" name="Down Arrow Callout 6">
            <a:extLst>
              <a:ext uri="{FF2B5EF4-FFF2-40B4-BE49-F238E27FC236}">
                <a16:creationId xmlns:a16="http://schemas.microsoft.com/office/drawing/2014/main" id="{341B11CF-7DA6-EE6B-AA01-A90455C930EE}"/>
              </a:ext>
            </a:extLst>
          </p:cNvPr>
          <p:cNvSpPr/>
          <p:nvPr/>
        </p:nvSpPr>
        <p:spPr>
          <a:xfrm rot="4054034">
            <a:off x="6946985" y="4218439"/>
            <a:ext cx="1534556" cy="1219200"/>
          </a:xfrm>
          <a:prstGeom prst="downArrowCallout">
            <a:avLst>
              <a:gd name="adj1" fmla="val 15893"/>
              <a:gd name="adj2" fmla="val 21660"/>
              <a:gd name="adj3" fmla="val 13233"/>
              <a:gd name="adj4" fmla="val 6497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6699"/>
                </a:solidFill>
              </a:rPr>
              <a:t>Female</a:t>
            </a:r>
            <a:r>
              <a:rPr lang="en-US" sz="2400" dirty="0">
                <a:solidFill>
                  <a:srgbClr val="FF6699"/>
                </a:solidFill>
              </a:rPr>
              <a:t> </a:t>
            </a:r>
            <a:r>
              <a:rPr lang="en-US" dirty="0">
                <a:solidFill>
                  <a:srgbClr val="FF6699"/>
                </a:solidFill>
              </a:rPr>
              <a:t>Flower Parts</a:t>
            </a:r>
            <a:endParaRPr lang="en-US" sz="2400" dirty="0">
              <a:solidFill>
                <a:srgbClr val="FF6699"/>
              </a:solidFill>
            </a:endParaRPr>
          </a:p>
        </p:txBody>
      </p:sp>
      <p:sp>
        <p:nvSpPr>
          <p:cNvPr id="5" name="Down Arrow Callout 3">
            <a:extLst>
              <a:ext uri="{FF2B5EF4-FFF2-40B4-BE49-F238E27FC236}">
                <a16:creationId xmlns:a16="http://schemas.microsoft.com/office/drawing/2014/main" id="{6723A108-0AA6-87D6-48A1-42F53AE3EDD7}"/>
              </a:ext>
            </a:extLst>
          </p:cNvPr>
          <p:cNvSpPr/>
          <p:nvPr/>
        </p:nvSpPr>
        <p:spPr>
          <a:xfrm rot="19200693">
            <a:off x="661938" y="3473779"/>
            <a:ext cx="1531570" cy="1219200"/>
          </a:xfrm>
          <a:prstGeom prst="downArrowCallout">
            <a:avLst>
              <a:gd name="adj1" fmla="val 15893"/>
              <a:gd name="adj2" fmla="val 21660"/>
              <a:gd name="adj3" fmla="val 13233"/>
              <a:gd name="adj4" fmla="val 6497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Male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Flower Parts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280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/>
              <a:t>Structure of Flowers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"/>
          <a:stretch/>
        </p:blipFill>
        <p:spPr>
          <a:xfrm>
            <a:off x="1077867" y="762000"/>
            <a:ext cx="7608933" cy="4876800"/>
          </a:xfrm>
          <a:prstGeom prst="rect">
            <a:avLst/>
          </a:prstGeom>
        </p:spPr>
      </p:pic>
      <p:sp>
        <p:nvSpPr>
          <p:cNvPr id="4" name="Down Arrow Callout 3"/>
          <p:cNvSpPr/>
          <p:nvPr/>
        </p:nvSpPr>
        <p:spPr>
          <a:xfrm rot="1298018">
            <a:off x="7441630" y="1045456"/>
            <a:ext cx="1531570" cy="1219200"/>
          </a:xfrm>
          <a:prstGeom prst="downArrowCallout">
            <a:avLst>
              <a:gd name="adj1" fmla="val 15893"/>
              <a:gd name="adj2" fmla="val 21660"/>
              <a:gd name="adj3" fmla="val 13233"/>
              <a:gd name="adj4" fmla="val 6497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Male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Flower Parts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7" name="Down Arrow Callout 6"/>
          <p:cNvSpPr/>
          <p:nvPr/>
        </p:nvSpPr>
        <p:spPr>
          <a:xfrm rot="20456295">
            <a:off x="310588" y="1009317"/>
            <a:ext cx="1534556" cy="1219200"/>
          </a:xfrm>
          <a:prstGeom prst="downArrowCallout">
            <a:avLst>
              <a:gd name="adj1" fmla="val 15893"/>
              <a:gd name="adj2" fmla="val 21660"/>
              <a:gd name="adj3" fmla="val 13233"/>
              <a:gd name="adj4" fmla="val 6497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6699"/>
                </a:solidFill>
              </a:rPr>
              <a:t>Female</a:t>
            </a:r>
            <a:r>
              <a:rPr lang="en-US" sz="2400" dirty="0">
                <a:solidFill>
                  <a:srgbClr val="FF6699"/>
                </a:solidFill>
              </a:rPr>
              <a:t> </a:t>
            </a:r>
            <a:r>
              <a:rPr lang="en-US" dirty="0">
                <a:solidFill>
                  <a:srgbClr val="FF6699"/>
                </a:solidFill>
              </a:rPr>
              <a:t>Flower Parts</a:t>
            </a:r>
            <a:endParaRPr lang="en-US" sz="2400" dirty="0">
              <a:solidFill>
                <a:srgbClr val="FF6699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7" name="Ink 16"/>
              <p14:cNvContentPartPr/>
              <p14:nvPr/>
            </p14:nvContentPartPr>
            <p14:xfrm>
              <a:off x="1118720" y="2728440"/>
              <a:ext cx="375120" cy="5760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7675" y="2589645"/>
                <a:ext cx="516856" cy="3348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9" name="Ink 18"/>
              <p14:cNvContentPartPr/>
              <p14:nvPr/>
            </p14:nvContentPartPr>
            <p14:xfrm>
              <a:off x="8011280" y="2753280"/>
              <a:ext cx="623160" cy="9864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39899" y="2610323"/>
                <a:ext cx="765566" cy="384196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extBox 21"/>
          <p:cNvSpPr txBox="1"/>
          <p:nvPr/>
        </p:nvSpPr>
        <p:spPr>
          <a:xfrm>
            <a:off x="38100" y="5506632"/>
            <a:ext cx="9067800" cy="129266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PERFECT </a:t>
            </a:r>
            <a:r>
              <a:rPr lang="en-US" dirty="0"/>
              <a:t>Flower =  includes stamens </a:t>
            </a:r>
            <a:r>
              <a:rPr lang="en-US" sz="1600" dirty="0"/>
              <a:t>(</a:t>
            </a:r>
            <a:r>
              <a:rPr lang="en-US" sz="1600" i="1" dirty="0">
                <a:solidFill>
                  <a:srgbClr val="0070C0"/>
                </a:solidFill>
              </a:rPr>
              <a:t>♂ or male) </a:t>
            </a:r>
            <a:r>
              <a:rPr lang="en-US" b="1" dirty="0"/>
              <a:t>AND</a:t>
            </a:r>
            <a:r>
              <a:rPr lang="en-US" dirty="0"/>
              <a:t> pistil </a:t>
            </a:r>
            <a:r>
              <a:rPr lang="en-US" i="1" dirty="0">
                <a:solidFill>
                  <a:schemeClr val="tx1"/>
                </a:solidFill>
              </a:rPr>
              <a:t>(</a:t>
            </a:r>
            <a:r>
              <a:rPr lang="en-US" i="1" dirty="0">
                <a:solidFill>
                  <a:srgbClr val="FF6699"/>
                </a:solidFill>
              </a:rPr>
              <a:t>♀ or female</a:t>
            </a:r>
            <a:r>
              <a:rPr lang="en-US" i="1" dirty="0">
                <a:solidFill>
                  <a:schemeClr val="tx1"/>
                </a:solidFill>
              </a:rPr>
              <a:t>)</a:t>
            </a:r>
          </a:p>
          <a:p>
            <a:endParaRPr lang="en-US" sz="2000" i="1" dirty="0">
              <a:solidFill>
                <a:schemeClr val="tx1"/>
              </a:solidFill>
            </a:endParaRPr>
          </a:p>
          <a:p>
            <a:r>
              <a:rPr lang="en-US" b="1" dirty="0"/>
              <a:t>IMPERFECT </a:t>
            </a:r>
            <a:r>
              <a:rPr lang="en-US" dirty="0"/>
              <a:t>Flower =  has stamens </a:t>
            </a:r>
            <a:r>
              <a:rPr lang="en-US" sz="1600" dirty="0"/>
              <a:t>(</a:t>
            </a:r>
            <a:r>
              <a:rPr lang="en-US" sz="1600" i="1" dirty="0">
                <a:solidFill>
                  <a:srgbClr val="0070C0"/>
                </a:solidFill>
              </a:rPr>
              <a:t>♂ or male) </a:t>
            </a:r>
            <a:r>
              <a:rPr lang="en-US" b="1" dirty="0"/>
              <a:t>OR</a:t>
            </a:r>
            <a:r>
              <a:rPr lang="en-US" dirty="0"/>
              <a:t> pistil </a:t>
            </a:r>
            <a:r>
              <a:rPr lang="en-US" i="1" dirty="0">
                <a:solidFill>
                  <a:schemeClr val="tx1"/>
                </a:solidFill>
              </a:rPr>
              <a:t>(</a:t>
            </a:r>
            <a:r>
              <a:rPr lang="en-US" i="1" dirty="0">
                <a:solidFill>
                  <a:srgbClr val="FF6699"/>
                </a:solidFill>
              </a:rPr>
              <a:t>♀ or female</a:t>
            </a:r>
            <a:r>
              <a:rPr lang="en-US" i="1" dirty="0">
                <a:solidFill>
                  <a:schemeClr val="tx1"/>
                </a:solidFill>
              </a:rPr>
              <a:t>) </a:t>
            </a:r>
            <a:r>
              <a:rPr lang="en-US" sz="2000" dirty="0">
                <a:solidFill>
                  <a:schemeClr val="tx1"/>
                </a:solidFill>
              </a:rPr>
              <a:t>but not both</a:t>
            </a:r>
          </a:p>
          <a:p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1219200" y="4914818"/>
            <a:ext cx="1071680" cy="754142"/>
          </a:xfrm>
          <a:prstGeom prst="straightConnector1">
            <a:avLst/>
          </a:prstGeom>
          <a:ln>
            <a:headEnd type="none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144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r>
              <a:rPr lang="en-US" dirty="0"/>
              <a:t>Perfect Flowers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85800" y="1632635"/>
            <a:ext cx="8001000" cy="5665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1917" y="1022805"/>
            <a:ext cx="3224610" cy="43551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144" y="3210560"/>
            <a:ext cx="3314700" cy="34563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620" y="1066800"/>
            <a:ext cx="2892963" cy="293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729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349" y="3539430"/>
            <a:ext cx="2431451" cy="317854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1" r="5612"/>
          <a:stretch/>
        </p:blipFill>
        <p:spPr>
          <a:xfrm>
            <a:off x="6581053" y="2139265"/>
            <a:ext cx="2562947" cy="31032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r>
              <a:rPr lang="en-US" dirty="0"/>
              <a:t>Imperfect Flowers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312921"/>
          </a:xfrm>
        </p:spPr>
        <p:txBody>
          <a:bodyPr/>
          <a:lstStyle/>
          <a:p>
            <a:r>
              <a:rPr lang="en-US" dirty="0"/>
              <a:t>Monoecious</a:t>
            </a:r>
            <a:endParaRPr lang="en-US" sz="2400" i="1" dirty="0">
              <a:solidFill>
                <a:srgbClr val="0070C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343400" cy="4114801"/>
          </a:xfrm>
        </p:spPr>
        <p:txBody>
          <a:bodyPr/>
          <a:lstStyle/>
          <a:p>
            <a:r>
              <a:rPr lang="en-US" dirty="0"/>
              <a:t>Dioecious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807303"/>
            <a:ext cx="55600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Monoecious </a:t>
            </a:r>
            <a:r>
              <a:rPr lang="en-US" dirty="0"/>
              <a:t>-</a:t>
            </a:r>
            <a:r>
              <a:rPr lang="en-US" i="1" dirty="0">
                <a:solidFill>
                  <a:srgbClr val="0070C0"/>
                </a:solidFill>
              </a:rPr>
              <a:t> </a:t>
            </a:r>
            <a:r>
              <a:rPr lang="en-US" sz="2400" i="1" dirty="0"/>
              <a:t>♂</a:t>
            </a:r>
            <a:r>
              <a:rPr lang="en-US" i="1" dirty="0">
                <a:solidFill>
                  <a:srgbClr val="0070C0"/>
                </a:solidFill>
              </a:rPr>
              <a:t> </a:t>
            </a:r>
            <a:r>
              <a:rPr lang="en-US" dirty="0"/>
              <a:t>and </a:t>
            </a:r>
            <a:r>
              <a:rPr lang="en-US" sz="2400" b="1" i="1" dirty="0"/>
              <a:t>♀</a:t>
            </a:r>
            <a:r>
              <a:rPr lang="en-US" sz="2000" b="1" i="1" dirty="0"/>
              <a:t> </a:t>
            </a:r>
            <a:r>
              <a:rPr lang="en-US" dirty="0"/>
              <a:t>flowers on </a:t>
            </a:r>
            <a:r>
              <a:rPr lang="en-US" b="1" dirty="0"/>
              <a:t>SAME </a:t>
            </a:r>
            <a:r>
              <a:rPr lang="en-US" dirty="0"/>
              <a:t>plant</a:t>
            </a:r>
          </a:p>
          <a:p>
            <a:r>
              <a:rPr lang="en-US" b="1" dirty="0"/>
              <a:t>Dioecious </a:t>
            </a:r>
            <a:r>
              <a:rPr lang="en-US" dirty="0"/>
              <a:t>- </a:t>
            </a:r>
            <a:r>
              <a:rPr lang="en-US" sz="2400" i="1" dirty="0"/>
              <a:t>♂</a:t>
            </a:r>
            <a:r>
              <a:rPr lang="en-US" i="1" dirty="0">
                <a:solidFill>
                  <a:srgbClr val="0070C0"/>
                </a:solidFill>
              </a:rPr>
              <a:t> </a:t>
            </a:r>
            <a:r>
              <a:rPr lang="en-US" dirty="0"/>
              <a:t>and </a:t>
            </a:r>
            <a:r>
              <a:rPr lang="en-US" sz="2400" b="1" i="1" dirty="0"/>
              <a:t>♀</a:t>
            </a:r>
            <a:r>
              <a:rPr lang="en-US" sz="2000" b="1" i="1" dirty="0"/>
              <a:t> </a:t>
            </a:r>
            <a:r>
              <a:rPr lang="en-US" dirty="0"/>
              <a:t>flowers on </a:t>
            </a:r>
            <a:r>
              <a:rPr lang="en-US" b="1" dirty="0"/>
              <a:t>SEPARATE </a:t>
            </a:r>
            <a:r>
              <a:rPr lang="en-US" dirty="0"/>
              <a:t>plants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85800" y="1632635"/>
            <a:ext cx="8001000" cy="5665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747464" y="2133580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/>
              <a:t>Male Plant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969" y="3915461"/>
            <a:ext cx="2933503" cy="28720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35899" y="6387355"/>
            <a:ext cx="1696298" cy="40011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Female Plant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04134"/>
            <a:ext cx="1676400" cy="327679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5059" y="2154525"/>
            <a:ext cx="1133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/>
              <a:t>Male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1143000" y="3539430"/>
            <a:ext cx="1362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sym typeface="Wingdings" panose="05000000000000000000" pitchFamily="2" charset="2"/>
              </a:rPr>
              <a:t> Fem</a:t>
            </a:r>
            <a:r>
              <a:rPr lang="en-US" sz="2000" dirty="0"/>
              <a:t>ale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06699" y="4110067"/>
            <a:ext cx="1133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/>
              <a:t>Male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2541373" y="5627311"/>
            <a:ext cx="1362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sym typeface="Wingdings" panose="05000000000000000000" pitchFamily="2" charset="2"/>
              </a:rPr>
              <a:t> Fem</a:t>
            </a:r>
            <a:r>
              <a:rPr lang="en-US" sz="2000" dirty="0"/>
              <a:t>ale</a:t>
            </a:r>
          </a:p>
        </p:txBody>
      </p:sp>
    </p:spTree>
    <p:extLst>
      <p:ext uri="{BB962C8B-B14F-4D97-AF65-F5344CB8AC3E}">
        <p14:creationId xmlns:p14="http://schemas.microsoft.com/office/powerpoint/2010/main" val="40457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85118" y="4191000"/>
            <a:ext cx="2532195" cy="25767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77946" y="2733313"/>
            <a:ext cx="3166920" cy="20358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5"/>
          <a:stretch/>
        </p:blipFill>
        <p:spPr>
          <a:xfrm flipH="1">
            <a:off x="6039874" y="2209799"/>
            <a:ext cx="3065795" cy="22689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62270" y="3836804"/>
            <a:ext cx="2321777" cy="28811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r>
              <a:rPr lang="en-US" dirty="0"/>
              <a:t>Imperfect Flowers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312921"/>
          </a:xfrm>
        </p:spPr>
        <p:txBody>
          <a:bodyPr/>
          <a:lstStyle/>
          <a:p>
            <a:r>
              <a:rPr lang="en-US" dirty="0"/>
              <a:t>Monoecious</a:t>
            </a:r>
            <a:endParaRPr lang="en-US" sz="2400" i="1" dirty="0">
              <a:solidFill>
                <a:srgbClr val="0070C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343400" cy="4114801"/>
          </a:xfrm>
        </p:spPr>
        <p:txBody>
          <a:bodyPr/>
          <a:lstStyle/>
          <a:p>
            <a:r>
              <a:rPr lang="en-US" dirty="0"/>
              <a:t>Dioecious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807303"/>
            <a:ext cx="55600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Monoecious </a:t>
            </a:r>
            <a:r>
              <a:rPr lang="en-US" dirty="0"/>
              <a:t>-</a:t>
            </a:r>
            <a:r>
              <a:rPr lang="en-US" i="1" dirty="0">
                <a:solidFill>
                  <a:srgbClr val="0070C0"/>
                </a:solidFill>
              </a:rPr>
              <a:t> </a:t>
            </a:r>
            <a:r>
              <a:rPr lang="en-US" sz="2400" i="1" dirty="0"/>
              <a:t>♂</a:t>
            </a:r>
            <a:r>
              <a:rPr lang="en-US" i="1" dirty="0">
                <a:solidFill>
                  <a:srgbClr val="0070C0"/>
                </a:solidFill>
              </a:rPr>
              <a:t> </a:t>
            </a:r>
            <a:r>
              <a:rPr lang="en-US" dirty="0"/>
              <a:t>and </a:t>
            </a:r>
            <a:r>
              <a:rPr lang="en-US" sz="2400" b="1" i="1" dirty="0"/>
              <a:t>♀</a:t>
            </a:r>
            <a:r>
              <a:rPr lang="en-US" sz="2000" b="1" i="1" dirty="0"/>
              <a:t> </a:t>
            </a:r>
            <a:r>
              <a:rPr lang="en-US" dirty="0"/>
              <a:t>flowers on </a:t>
            </a:r>
            <a:r>
              <a:rPr lang="en-US" b="1" dirty="0"/>
              <a:t>SAME </a:t>
            </a:r>
            <a:r>
              <a:rPr lang="en-US" dirty="0"/>
              <a:t>plant</a:t>
            </a:r>
          </a:p>
          <a:p>
            <a:r>
              <a:rPr lang="en-US" b="1" dirty="0"/>
              <a:t>Dioecious </a:t>
            </a:r>
            <a:r>
              <a:rPr lang="en-US" dirty="0"/>
              <a:t>- </a:t>
            </a:r>
            <a:r>
              <a:rPr lang="en-US" sz="2400" i="1" dirty="0"/>
              <a:t>♂</a:t>
            </a:r>
            <a:r>
              <a:rPr lang="en-US" i="1" dirty="0">
                <a:solidFill>
                  <a:srgbClr val="0070C0"/>
                </a:solidFill>
              </a:rPr>
              <a:t> </a:t>
            </a:r>
            <a:r>
              <a:rPr lang="en-US" dirty="0"/>
              <a:t>and </a:t>
            </a:r>
            <a:r>
              <a:rPr lang="en-US" sz="2400" b="1" i="1" dirty="0"/>
              <a:t>♀</a:t>
            </a:r>
            <a:r>
              <a:rPr lang="en-US" sz="2000" b="1" i="1" dirty="0"/>
              <a:t> </a:t>
            </a:r>
            <a:r>
              <a:rPr lang="en-US" dirty="0"/>
              <a:t>flowers on </a:t>
            </a:r>
            <a:r>
              <a:rPr lang="en-US" b="1" dirty="0"/>
              <a:t>SEPARATE </a:t>
            </a:r>
            <a:r>
              <a:rPr lang="en-US" dirty="0"/>
              <a:t>plants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85800" y="1632635"/>
            <a:ext cx="8001000" cy="5665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024634" y="2204134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/>
              <a:t>Male Plant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10912" y="6400801"/>
            <a:ext cx="1696298" cy="40011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Female Plant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625" y="2404189"/>
            <a:ext cx="1133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/>
              <a:t>Male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2951310" y="6153058"/>
            <a:ext cx="1362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sym typeface="Wingdings" panose="05000000000000000000" pitchFamily="2" charset="2"/>
              </a:rPr>
              <a:t> Fem</a:t>
            </a:r>
            <a:r>
              <a:rPr lang="en-US" sz="2000" dirty="0"/>
              <a:t>ale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01"/>
          <a:stretch/>
        </p:blipFill>
        <p:spPr>
          <a:xfrm>
            <a:off x="607766" y="5507987"/>
            <a:ext cx="1173632" cy="12929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095" y="2125088"/>
            <a:ext cx="13056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99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954" y="107449"/>
            <a:ext cx="8229600" cy="1139825"/>
          </a:xfrm>
        </p:spPr>
        <p:txBody>
          <a:bodyPr/>
          <a:lstStyle/>
          <a:p>
            <a:r>
              <a:rPr lang="en-US" dirty="0"/>
              <a:t>Structure of Flowers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"/>
          </p:nvPr>
        </p:nvSpPr>
        <p:spPr>
          <a:xfrm>
            <a:off x="821390" y="961094"/>
            <a:ext cx="3352800" cy="5257800"/>
          </a:xfrm>
        </p:spPr>
        <p:txBody>
          <a:bodyPr/>
          <a:lstStyle/>
          <a:p>
            <a:r>
              <a:rPr lang="en-US" dirty="0"/>
              <a:t>Flower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"/>
          </p:nvPr>
        </p:nvSpPr>
        <p:spPr>
          <a:xfrm>
            <a:off x="5164790" y="961094"/>
            <a:ext cx="3276600" cy="4953000"/>
          </a:xfrm>
        </p:spPr>
        <p:txBody>
          <a:bodyPr/>
          <a:lstStyle/>
          <a:p>
            <a:r>
              <a:rPr lang="en-US" dirty="0"/>
              <a:t>Inflorescence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971949"/>
            <a:ext cx="2653189" cy="37523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620" y="2112623"/>
            <a:ext cx="1862414" cy="38014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127863"/>
            <a:ext cx="1566030" cy="13572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825" y="3200400"/>
            <a:ext cx="1316409" cy="11452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" y="4588664"/>
            <a:ext cx="1166280" cy="13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29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8" b="1451"/>
          <a:stretch/>
        </p:blipFill>
        <p:spPr>
          <a:xfrm>
            <a:off x="1447800" y="1295400"/>
            <a:ext cx="6045146" cy="4813300"/>
          </a:xfrm>
          <a:prstGeom prst="rect">
            <a:avLst/>
          </a:prstGeom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Structure of Flowers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686800" cy="83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Inflorescence - Group of flowers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FB44E4-F7A2-4AA5-8DD6-A38673169A25}"/>
              </a:ext>
            </a:extLst>
          </p:cNvPr>
          <p:cNvSpPr/>
          <p:nvPr/>
        </p:nvSpPr>
        <p:spPr>
          <a:xfrm>
            <a:off x="1905000" y="3505200"/>
            <a:ext cx="51054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F612BA-CE96-4414-8645-BDD63167A8FC}"/>
              </a:ext>
            </a:extLst>
          </p:cNvPr>
          <p:cNvSpPr/>
          <p:nvPr/>
        </p:nvSpPr>
        <p:spPr>
          <a:xfrm>
            <a:off x="1752600" y="5573486"/>
            <a:ext cx="5257800" cy="535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49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Structure of Flowers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4682" y="1143000"/>
            <a:ext cx="6242318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Catkin = a dense spike or raceme with many small, usually naked, flowers.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 Cyme = a convex or flat-topped flower cluster with the central flower the first to open. </a:t>
            </a:r>
            <a:r>
              <a:rPr lang="en-US" sz="2000" dirty="0"/>
              <a:t>A determinate inflorescence.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159544"/>
            <a:ext cx="1116196" cy="32623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615" y="3809999"/>
            <a:ext cx="1670820" cy="222610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772400" y="1752600"/>
            <a:ext cx="76200" cy="76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53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606C4-2FAB-5D3E-5FB5-C793B19C7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Solitary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0FD59D-2DC0-6F9B-590C-21C46D9982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9600" y="2267361"/>
            <a:ext cx="4502749" cy="4312826"/>
          </a:xfr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87E3347-1786-EC45-07EE-5D4ACA41AD4B}"/>
              </a:ext>
            </a:extLst>
          </p:cNvPr>
          <p:cNvSpPr txBox="1">
            <a:spLocks/>
          </p:cNvSpPr>
          <p:nvPr/>
        </p:nvSpPr>
        <p:spPr bwMode="auto">
          <a:xfrm>
            <a:off x="533400" y="967283"/>
            <a:ext cx="8077200" cy="6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kern="0" dirty="0"/>
              <a:t>Individual flowers on single branch, not in an inflorescence </a:t>
            </a:r>
          </a:p>
        </p:txBody>
      </p:sp>
      <p:pic>
        <p:nvPicPr>
          <p:cNvPr id="8" name="Picture 7" descr="Close-up of a yellow flower&#10;&#10;Description automatically generated">
            <a:extLst>
              <a:ext uri="{FF2B5EF4-FFF2-40B4-BE49-F238E27FC236}">
                <a16:creationId xmlns:a16="http://schemas.microsoft.com/office/drawing/2014/main" id="{7624DD96-F02C-1B3E-055A-EC794830D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233613"/>
            <a:ext cx="2819400" cy="434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511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3" r="8117"/>
          <a:stretch/>
        </p:blipFill>
        <p:spPr bwMode="auto">
          <a:xfrm>
            <a:off x="5334000" y="1430338"/>
            <a:ext cx="2914265" cy="4841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Panicle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"/>
          </p:nvPr>
        </p:nvSpPr>
        <p:spPr>
          <a:xfrm>
            <a:off x="304799" y="869155"/>
            <a:ext cx="8077200" cy="695326"/>
          </a:xfrm>
        </p:spPr>
        <p:txBody>
          <a:bodyPr/>
          <a:lstStyle/>
          <a:p>
            <a:r>
              <a:rPr lang="en-US" dirty="0"/>
              <a:t>Flowers attached to branching branches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32" y="1436688"/>
            <a:ext cx="3297367" cy="482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482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200" y="914400"/>
            <a:ext cx="8077200" cy="695326"/>
          </a:xfrm>
        </p:spPr>
        <p:txBody>
          <a:bodyPr/>
          <a:lstStyle/>
          <a:p>
            <a:pPr algn="ctr"/>
            <a:r>
              <a:rPr lang="en-US" dirty="0"/>
              <a:t>Flowers attached to main stalk with pedicels</a:t>
            </a:r>
          </a:p>
        </p:txBody>
      </p: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03192" y="2390691"/>
            <a:ext cx="4867275" cy="3279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7813"/>
            <a:ext cx="3124200" cy="1139825"/>
          </a:xfrm>
        </p:spPr>
        <p:txBody>
          <a:bodyPr/>
          <a:lstStyle/>
          <a:p>
            <a:r>
              <a:rPr lang="en-US" dirty="0"/>
              <a:t>Raceme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597024"/>
            <a:ext cx="2275795" cy="499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654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200" y="838200"/>
            <a:ext cx="7467600" cy="1219200"/>
          </a:xfrm>
        </p:spPr>
        <p:txBody>
          <a:bodyPr/>
          <a:lstStyle/>
          <a:p>
            <a:r>
              <a:rPr lang="en-US" dirty="0"/>
              <a:t>Flowers connected directly to main stalk </a:t>
            </a:r>
            <a:br>
              <a:rPr lang="en-US" dirty="0"/>
            </a:br>
            <a:r>
              <a:rPr lang="en-US" dirty="0"/>
              <a:t>(not on panicle branches off main stem)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10" name="Picture 9" descr="Agr-cri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13632" y="1874520"/>
            <a:ext cx="2286000" cy="4191000"/>
          </a:xfrm>
          <a:prstGeom prst="rect">
            <a:avLst/>
          </a:prstGeom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52400" y="6248400"/>
            <a:ext cx="792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997300"/>
                </a:solidFill>
                <a:latin typeface="+mn-lt"/>
              </a:rPr>
              <a:t>* You do not need to memorize the terms pedicel or sessile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7813"/>
            <a:ext cx="2286000" cy="1139825"/>
          </a:xfrm>
        </p:spPr>
        <p:txBody>
          <a:bodyPr/>
          <a:lstStyle/>
          <a:p>
            <a:r>
              <a:rPr lang="en-US" dirty="0"/>
              <a:t>Spike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086" y="1828800"/>
            <a:ext cx="3103514" cy="430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767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200" y="847725"/>
            <a:ext cx="7467600" cy="1752600"/>
          </a:xfrm>
        </p:spPr>
        <p:txBody>
          <a:bodyPr/>
          <a:lstStyle/>
          <a:p>
            <a:r>
              <a:rPr lang="en-US" dirty="0"/>
              <a:t>All pedicles </a:t>
            </a:r>
            <a:r>
              <a:rPr lang="en-US" sz="1800" dirty="0"/>
              <a:t>(branches for each individual flower) </a:t>
            </a:r>
            <a:r>
              <a:rPr lang="en-US" dirty="0"/>
              <a:t>about the same length </a:t>
            </a:r>
          </a:p>
          <a:p>
            <a:pPr lvl="1" algn="ctr"/>
            <a:r>
              <a:rPr lang="en-US" dirty="0"/>
              <a:t>connect to stalk at same location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3"/>
          <a:stretch/>
        </p:blipFill>
        <p:spPr>
          <a:xfrm>
            <a:off x="5067300" y="2250610"/>
            <a:ext cx="3429000" cy="379828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Umbel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5772" y="6211669"/>
            <a:ext cx="3313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This is a compound umbel </a:t>
            </a:r>
            <a:br>
              <a:rPr lang="en-US" dirty="0"/>
            </a:br>
            <a:r>
              <a:rPr lang="en-US" dirty="0"/>
              <a:t>(umbel with umbels at the tips)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9"/>
          <a:stretch/>
        </p:blipFill>
        <p:spPr>
          <a:xfrm>
            <a:off x="1390845" y="2250611"/>
            <a:ext cx="2323970" cy="37596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7EACF7-10BA-22FD-8D9B-0DFE39D2A0AC}"/>
              </a:ext>
            </a:extLst>
          </p:cNvPr>
          <p:cNvSpPr txBox="1"/>
          <p:nvPr/>
        </p:nvSpPr>
        <p:spPr>
          <a:xfrm rot="20159497">
            <a:off x="3805216" y="3994975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Pedicle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6C0068B-23EF-9F9F-E284-349CAFA89FF9}"/>
              </a:ext>
            </a:extLst>
          </p:cNvPr>
          <p:cNvCxnSpPr>
            <a:cxnSpLocks/>
            <a:stCxn id="7" idx="0"/>
          </p:cNvCxnSpPr>
          <p:nvPr/>
        </p:nvCxnSpPr>
        <p:spPr>
          <a:xfrm flipH="1" flipV="1">
            <a:off x="3331195" y="3429000"/>
            <a:ext cx="869528" cy="5819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F2D4B49-6E72-5473-3087-7E56196B6F01}"/>
              </a:ext>
            </a:extLst>
          </p:cNvPr>
          <p:cNvCxnSpPr>
            <a:cxnSpLocks/>
          </p:cNvCxnSpPr>
          <p:nvPr/>
        </p:nvCxnSpPr>
        <p:spPr>
          <a:xfrm flipV="1">
            <a:off x="4744829" y="3429000"/>
            <a:ext cx="1274971" cy="5201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3683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2000" y="914400"/>
            <a:ext cx="7924800" cy="1676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Raceme with longer </a:t>
            </a:r>
            <a:r>
              <a:rPr lang="en-US" sz="2000" dirty="0"/>
              <a:t>(uneven) </a:t>
            </a:r>
            <a:r>
              <a:rPr lang="en-US" dirty="0"/>
              <a:t>pedicle at bottom of inflorescence </a:t>
            </a:r>
          </a:p>
          <a:p>
            <a:pPr lvl="1" algn="ctr">
              <a:spcBef>
                <a:spcPts val="0"/>
              </a:spcBef>
            </a:pPr>
            <a:r>
              <a:rPr lang="en-US" dirty="0"/>
              <a:t>Flowers appear to be at the same height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3048000" cy="1139825"/>
          </a:xfrm>
        </p:spPr>
        <p:txBody>
          <a:bodyPr/>
          <a:lstStyle/>
          <a:p>
            <a:r>
              <a:rPr lang="en-US" dirty="0"/>
              <a:t>Corymb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5" r="6975"/>
          <a:stretch/>
        </p:blipFill>
        <p:spPr>
          <a:xfrm>
            <a:off x="320648" y="2362200"/>
            <a:ext cx="4098952" cy="34184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374900"/>
            <a:ext cx="4174695" cy="34298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2600" y="6173569"/>
            <a:ext cx="65774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Corymb = a simple racemose inflorescence that is flat-topped. </a:t>
            </a:r>
            <a:br>
              <a:rPr lang="en-US" dirty="0"/>
            </a:br>
            <a:r>
              <a:rPr lang="en-US" dirty="0"/>
              <a:t> An indeterminate inflorescence. </a:t>
            </a:r>
          </a:p>
        </p:txBody>
      </p:sp>
    </p:spTree>
    <p:extLst>
      <p:ext uri="{BB962C8B-B14F-4D97-AF65-F5344CB8AC3E}">
        <p14:creationId xmlns:p14="http://schemas.microsoft.com/office/powerpoint/2010/main" val="3277039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45889" y="939801"/>
            <a:ext cx="7924800" cy="1676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Oldest flower in center. Younger flowers grow on outside with longer pedicles so flowers appear to be at the same height.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3048000" cy="1139825"/>
          </a:xfrm>
        </p:spPr>
        <p:txBody>
          <a:bodyPr/>
          <a:lstStyle/>
          <a:p>
            <a:r>
              <a:rPr lang="en-US" dirty="0"/>
              <a:t>Cyme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0648" y="6172200"/>
            <a:ext cx="8712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Cyme - a convex or flat-topped flower cluster with the central flower the first to open.</a:t>
            </a:r>
          </a:p>
          <a:p>
            <a:r>
              <a:rPr lang="en-US" dirty="0"/>
              <a:t>A determinate inflorescence.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2438400"/>
            <a:ext cx="3655536" cy="33734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036" y="2438399"/>
            <a:ext cx="4311653" cy="337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08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262" y="2837606"/>
            <a:ext cx="3952875" cy="33909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8305800" cy="1752600"/>
          </a:xfrm>
        </p:spPr>
        <p:txBody>
          <a:bodyPr/>
          <a:lstStyle/>
          <a:p>
            <a:pPr algn="ctr"/>
            <a:r>
              <a:rPr lang="en-US" dirty="0"/>
              <a:t>Ray and Disk flowers</a:t>
            </a:r>
          </a:p>
          <a:p>
            <a:pPr algn="ctr"/>
            <a:r>
              <a:rPr lang="en-US" dirty="0"/>
              <a:t>Family </a:t>
            </a:r>
            <a:r>
              <a:rPr lang="en-US" dirty="0" err="1"/>
              <a:t>Asteraceae</a:t>
            </a:r>
            <a:r>
              <a:rPr lang="en-US" dirty="0"/>
              <a:t> (daisy/sunflower family)</a:t>
            </a:r>
          </a:p>
        </p:txBody>
      </p:sp>
      <p:sp>
        <p:nvSpPr>
          <p:cNvPr id="8" name="Title 2"/>
          <p:cNvSpPr txBox="1">
            <a:spLocks/>
          </p:cNvSpPr>
          <p:nvPr/>
        </p:nvSpPr>
        <p:spPr bwMode="auto">
          <a:xfrm>
            <a:off x="228600" y="381000"/>
            <a:ext cx="8686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en-US" dirty="0">
                <a:solidFill>
                  <a:srgbClr val="997300"/>
                </a:solidFill>
              </a:rPr>
              <a:t>Composite/Head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16244"/>
            <a:ext cx="2057400" cy="712787"/>
          </a:xfrm>
        </p:spPr>
        <p:txBody>
          <a:bodyPr/>
          <a:lstStyle/>
          <a:p>
            <a:pPr eaLnBrk="1" hangingPunct="1"/>
            <a:r>
              <a:rPr lang="en-US" sz="2800" b="0" dirty="0">
                <a:solidFill>
                  <a:srgbClr val="003300"/>
                </a:solidFill>
                <a:latin typeface="Arial Narrow"/>
                <a:cs typeface="Arial Narrow"/>
              </a:rPr>
              <a:t>Inflorescence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1"/>
          </p:nvPr>
        </p:nvSpPr>
        <p:spPr>
          <a:xfrm>
            <a:off x="4576762" y="2161753"/>
            <a:ext cx="25146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997300"/>
                </a:solidFill>
              </a:rPr>
              <a:t>Ray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997300"/>
                </a:solidFill>
              </a:rPr>
              <a:t>flowers</a:t>
            </a:r>
          </a:p>
        </p:txBody>
      </p:sp>
      <p:cxnSp>
        <p:nvCxnSpPr>
          <p:cNvPr id="17" name="Straight Arrow Connector 16"/>
          <p:cNvCxnSpPr>
            <a:stCxn id="15" idx="2"/>
          </p:cNvCxnSpPr>
          <p:nvPr/>
        </p:nvCxnSpPr>
        <p:spPr>
          <a:xfrm>
            <a:off x="5834062" y="2847553"/>
            <a:ext cx="419100" cy="838200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66800" y="2971800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997300"/>
                </a:solidFill>
                <a:latin typeface="+mn-lt"/>
              </a:rPr>
              <a:t>Disk flowers</a:t>
            </a:r>
          </a:p>
          <a:p>
            <a:pPr algn="r"/>
            <a:endParaRPr lang="en-US" sz="2800" b="1" dirty="0">
              <a:solidFill>
                <a:srgbClr val="997300"/>
              </a:solidFill>
              <a:latin typeface="+mn-lt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617119" y="3266653"/>
            <a:ext cx="2536031" cy="1324659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5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Composite Heads</a:t>
            </a:r>
          </a:p>
        </p:txBody>
      </p:sp>
      <p:pic>
        <p:nvPicPr>
          <p:cNvPr id="26628" name="Picture 3" descr="ray.t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469" y="4191000"/>
            <a:ext cx="160813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4" descr="disk.ti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05" y="4307885"/>
            <a:ext cx="197643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5" descr="Ray and disk.tif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431" y="4308943"/>
            <a:ext cx="3308350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TextBox 6"/>
          <p:cNvSpPr txBox="1">
            <a:spLocks noChangeArrowheads="1"/>
          </p:cNvSpPr>
          <p:nvPr/>
        </p:nvSpPr>
        <p:spPr bwMode="auto">
          <a:xfrm>
            <a:off x="958005" y="3635074"/>
            <a:ext cx="18948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997300"/>
                </a:solidFill>
                <a:latin typeface="+mn-lt"/>
              </a:rPr>
              <a:t>Ray Flowers</a:t>
            </a:r>
          </a:p>
        </p:txBody>
      </p:sp>
      <p:sp>
        <p:nvSpPr>
          <p:cNvPr id="26632" name="TextBox 7"/>
          <p:cNvSpPr txBox="1">
            <a:spLocks noChangeArrowheads="1"/>
          </p:cNvSpPr>
          <p:nvPr/>
        </p:nvSpPr>
        <p:spPr bwMode="auto">
          <a:xfrm>
            <a:off x="3407556" y="3625378"/>
            <a:ext cx="19459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997300"/>
                </a:solidFill>
                <a:latin typeface="+mn-lt"/>
              </a:rPr>
              <a:t>Disk Flowers</a:t>
            </a:r>
          </a:p>
        </p:txBody>
      </p:sp>
      <p:sp>
        <p:nvSpPr>
          <p:cNvPr id="26633" name="TextBox 8"/>
          <p:cNvSpPr txBox="1">
            <a:spLocks noChangeArrowheads="1"/>
          </p:cNvSpPr>
          <p:nvPr/>
        </p:nvSpPr>
        <p:spPr bwMode="auto">
          <a:xfrm>
            <a:off x="5426427" y="3612031"/>
            <a:ext cx="31778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997300"/>
                </a:solidFill>
                <a:latin typeface="+mn-lt"/>
              </a:rPr>
              <a:t>Ray and Disk Flowers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98" y="990600"/>
            <a:ext cx="2776852" cy="26214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47" y="996347"/>
            <a:ext cx="2230484" cy="26156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049" y="990600"/>
            <a:ext cx="2663733" cy="263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408134"/>
      </p:ext>
    </p:extLst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1763</TotalTime>
  <Words>507</Words>
  <Application>Microsoft Office PowerPoint</Application>
  <PresentationFormat>On-screen Show (4:3)</PresentationFormat>
  <Paragraphs>108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Arial Narrow</vt:lpstr>
      <vt:lpstr>Garamond</vt:lpstr>
      <vt:lpstr>Wingdings</vt:lpstr>
      <vt:lpstr>Edge</vt:lpstr>
      <vt:lpstr>Flower and Inflorescence Types What you need to know to identify plants  </vt:lpstr>
      <vt:lpstr>Flowers and Reproduction</vt:lpstr>
      <vt:lpstr>Structure of Flowers</vt:lpstr>
      <vt:lpstr>Structure of Flowers</vt:lpstr>
      <vt:lpstr>Perfect Flowers</vt:lpstr>
      <vt:lpstr>Imperfect Flowers</vt:lpstr>
      <vt:lpstr>Imperfect Flowers</vt:lpstr>
      <vt:lpstr>Structure of Flowers</vt:lpstr>
      <vt:lpstr>Structure of Flowers</vt:lpstr>
      <vt:lpstr>Structure of Flowers</vt:lpstr>
      <vt:lpstr>Solitary</vt:lpstr>
      <vt:lpstr>Panicle</vt:lpstr>
      <vt:lpstr>Raceme</vt:lpstr>
      <vt:lpstr>Spike</vt:lpstr>
      <vt:lpstr>Umbel</vt:lpstr>
      <vt:lpstr>Corymb</vt:lpstr>
      <vt:lpstr>Cyme</vt:lpstr>
      <vt:lpstr>Inflorescence</vt:lpstr>
      <vt:lpstr>Composite Heads</vt:lpstr>
    </vt:vector>
  </TitlesOfParts>
  <Company>Rangeland Ecology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 Anatomy &amp; Plant Parts</dc:title>
  <dc:creator>Karen Launchbaugh</dc:creator>
  <cp:lastModifiedBy>Launchbaugh, Karen (klaunchb@uidaho.edu)</cp:lastModifiedBy>
  <cp:revision>151</cp:revision>
  <dcterms:created xsi:type="dcterms:W3CDTF">2007-04-17T20:55:35Z</dcterms:created>
  <dcterms:modified xsi:type="dcterms:W3CDTF">2025-01-21T17:33:23Z</dcterms:modified>
</cp:coreProperties>
</file>