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5"/>
  </p:notesMasterIdLst>
  <p:sldIdLst>
    <p:sldId id="256" r:id="rId2"/>
    <p:sldId id="312" r:id="rId3"/>
    <p:sldId id="296" r:id="rId4"/>
    <p:sldId id="283" r:id="rId5"/>
    <p:sldId id="314" r:id="rId6"/>
    <p:sldId id="267" r:id="rId7"/>
    <p:sldId id="304" r:id="rId8"/>
    <p:sldId id="262" r:id="rId9"/>
    <p:sldId id="282" r:id="rId10"/>
    <p:sldId id="317" r:id="rId11"/>
    <p:sldId id="303" r:id="rId12"/>
    <p:sldId id="284" r:id="rId13"/>
    <p:sldId id="307" r:id="rId14"/>
    <p:sldId id="291" r:id="rId15"/>
    <p:sldId id="286" r:id="rId16"/>
    <p:sldId id="308" r:id="rId17"/>
    <p:sldId id="285" r:id="rId18"/>
    <p:sldId id="310" r:id="rId19"/>
    <p:sldId id="294" r:id="rId20"/>
    <p:sldId id="295" r:id="rId21"/>
    <p:sldId id="315" r:id="rId22"/>
    <p:sldId id="293" r:id="rId23"/>
    <p:sldId id="316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001576-A17F-DBDD-AE9A-EF0D9680A43B}" v="3" dt="2025-01-16T15:58:16.3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l, Jason (jkarl@uidaho.edu)" userId="169eefbc-0650-4a6b-b0a5-f1855614d489" providerId="ADAL" clId="{C5DE28A9-17F0-42CC-B8C3-C613109880AF}"/>
    <pc:docChg chg="modSld">
      <pc:chgData name="Karl, Jason (jkarl@uidaho.edu)" userId="169eefbc-0650-4a6b-b0a5-f1855614d489" providerId="ADAL" clId="{C5DE28A9-17F0-42CC-B8C3-C613109880AF}" dt="2019-03-26T14:33:45.228" v="0" actId="20577"/>
      <pc:docMkLst>
        <pc:docMk/>
      </pc:docMkLst>
      <pc:sldChg chg="modSp">
        <pc:chgData name="Karl, Jason (jkarl@uidaho.edu)" userId="169eefbc-0650-4a6b-b0a5-f1855614d489" providerId="ADAL" clId="{C5DE28A9-17F0-42CC-B8C3-C613109880AF}" dt="2019-03-26T14:33:45.228" v="0" actId="20577"/>
        <pc:sldMkLst>
          <pc:docMk/>
          <pc:sldMk cId="0" sldId="293"/>
        </pc:sldMkLst>
        <pc:spChg chg="mod">
          <ac:chgData name="Karl, Jason (jkarl@uidaho.edu)" userId="169eefbc-0650-4a6b-b0a5-f1855614d489" providerId="ADAL" clId="{C5DE28A9-17F0-42CC-B8C3-C613109880AF}" dt="2019-03-26T14:33:45.228" v="0" actId="20577"/>
          <ac:spMkLst>
            <pc:docMk/>
            <pc:sldMk cId="0" sldId="293"/>
            <ac:spMk id="48130" creationId="{00000000-0000-0000-0000-000000000000}"/>
          </ac:spMkLst>
        </pc:spChg>
      </pc:sldChg>
    </pc:docChg>
  </pc:docChgLst>
  <pc:docChgLst>
    <pc:chgData name="Castro-Karney, Johanna (johannac@uidaho.edu)" userId="S::johannac@uidaho.edu::ce9b1da8-c570-4476-bef4-314d1462240d" providerId="AD" clId="Web-{DF001576-A17F-DBDD-AE9A-EF0D9680A43B}"/>
    <pc:docChg chg="modSld">
      <pc:chgData name="Castro-Karney, Johanna (johannac@uidaho.edu)" userId="S::johannac@uidaho.edu::ce9b1da8-c570-4476-bef4-314d1462240d" providerId="AD" clId="Web-{DF001576-A17F-DBDD-AE9A-EF0D9680A43B}" dt="2025-01-16T15:58:14.172" v="111"/>
      <pc:docMkLst>
        <pc:docMk/>
      </pc:docMkLst>
      <pc:sldChg chg="modNotes">
        <pc:chgData name="Castro-Karney, Johanna (johannac@uidaho.edu)" userId="S::johannac@uidaho.edu::ce9b1da8-c570-4476-bef4-314d1462240d" providerId="AD" clId="Web-{DF001576-A17F-DBDD-AE9A-EF0D9680A43B}" dt="2025-01-16T15:58:14.172" v="111"/>
        <pc:sldMkLst>
          <pc:docMk/>
          <pc:sldMk cId="0" sldId="267"/>
        </pc:sldMkLst>
      </pc:sldChg>
      <pc:sldChg chg="modNotes">
        <pc:chgData name="Castro-Karney, Johanna (johannac@uidaho.edu)" userId="S::johannac@uidaho.edu::ce9b1da8-c570-4476-bef4-314d1462240d" providerId="AD" clId="Web-{DF001576-A17F-DBDD-AE9A-EF0D9680A43B}" dt="2025-01-16T04:32:16.601" v="60"/>
        <pc:sldMkLst>
          <pc:docMk/>
          <pc:sldMk cId="0" sldId="282"/>
        </pc:sldMkLst>
      </pc:sldChg>
      <pc:sldChg chg="modNotes">
        <pc:chgData name="Castro-Karney, Johanna (johannac@uidaho.edu)" userId="S::johannac@uidaho.edu::ce9b1da8-c570-4476-bef4-314d1462240d" providerId="AD" clId="Web-{DF001576-A17F-DBDD-AE9A-EF0D9680A43B}" dt="2025-01-16T04:31:38.600" v="27"/>
        <pc:sldMkLst>
          <pc:docMk/>
          <pc:sldMk cId="688644967" sldId="317"/>
        </pc:sldMkLst>
      </pc:sldChg>
    </pc:docChg>
  </pc:docChgLst>
  <pc:docChgLst>
    <pc:chgData name="Playfair, JB (jplayfair@uidaho.edu)" userId="9b2c05e5-254d-4c66-8147-51e9239d2299" providerId="ADAL" clId="{1293F05F-99C5-4070-8D32-A206C64E6607}"/>
    <pc:docChg chg="modShowInfo">
      <pc:chgData name="Playfair, JB (jplayfair@uidaho.edu)" userId="9b2c05e5-254d-4c66-8147-51e9239d2299" providerId="ADAL" clId="{1293F05F-99C5-4070-8D32-A206C64E6607}" dt="2024-01-18T17:27:25.943" v="1" actId="2744"/>
      <pc:docMkLst>
        <pc:docMk/>
      </pc:docMkLst>
    </pc:docChg>
  </pc:docChgLst>
  <pc:docChgLst>
    <pc:chgData name="Playfair, JB (jplayfair@uidaho.edu)" userId="9b2c05e5-254d-4c66-8147-51e9239d2299" providerId="ADAL" clId="{D9B0E890-C311-4611-AC50-8567D41780A4}"/>
    <pc:docChg chg="modSld">
      <pc:chgData name="Playfair, JB (jplayfair@uidaho.edu)" userId="9b2c05e5-254d-4c66-8147-51e9239d2299" providerId="ADAL" clId="{D9B0E890-C311-4611-AC50-8567D41780A4}" dt="2024-01-17T20:00:18.364" v="0" actId="6549"/>
      <pc:docMkLst>
        <pc:docMk/>
      </pc:docMkLst>
      <pc:sldChg chg="modSp mod">
        <pc:chgData name="Playfair, JB (jplayfair@uidaho.edu)" userId="9b2c05e5-254d-4c66-8147-51e9239d2299" providerId="ADAL" clId="{D9B0E890-C311-4611-AC50-8567D41780A4}" dt="2024-01-17T20:00:18.364" v="0" actId="6549"/>
        <pc:sldMkLst>
          <pc:docMk/>
          <pc:sldMk cId="0" sldId="286"/>
        </pc:sldMkLst>
        <pc:spChg chg="mod">
          <ac:chgData name="Playfair, JB (jplayfair@uidaho.edu)" userId="9b2c05e5-254d-4c66-8147-51e9239d2299" providerId="ADAL" clId="{D9B0E890-C311-4611-AC50-8567D41780A4}" dt="2024-01-17T20:00:18.364" v="0" actId="6549"/>
          <ac:spMkLst>
            <pc:docMk/>
            <pc:sldMk cId="0" sldId="286"/>
            <ac:spMk id="4096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8C1E466-594E-4C87-8B94-ECC4500F66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149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16C91F-E5BE-47E1-91D0-80C642DF8A36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357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185D48-4620-424E-87A5-01BB159C522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55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4D5BBF-27FD-4ECA-9315-714D286EF9D6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393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Range Plants -- OBJ 1: PPT</a:t>
            </a:r>
          </a:p>
        </p:txBody>
      </p:sp>
      <p:sp>
        <p:nvSpPr>
          <p:cNvPr id="6963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963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78526E-6B16-41DA-A8DB-6B41BF8B36B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9638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There are 14 slides in this presentation</a:t>
            </a:r>
          </a:p>
        </p:txBody>
      </p:sp>
    </p:spTree>
    <p:extLst>
      <p:ext uri="{BB962C8B-B14F-4D97-AF65-F5344CB8AC3E}">
        <p14:creationId xmlns:p14="http://schemas.microsoft.com/office/powerpoint/2010/main" val="3655413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2F4367-042B-4C58-A074-4196E5A226A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/>
                <a:cs typeface="Arial"/>
              </a:rPr>
              <a:t>Sessile = fixed in one place (think of a barnacle)</a:t>
            </a:r>
          </a:p>
          <a:p>
            <a:r>
              <a:rPr lang="en-US" dirty="0">
                <a:latin typeface="Arial"/>
                <a:cs typeface="Arial"/>
              </a:rPr>
              <a:t>Clasping = version of sessile where the base of the blade goes almost entirely around the other side of the stem</a:t>
            </a:r>
          </a:p>
          <a:p>
            <a:r>
              <a:rPr lang="en-US" dirty="0">
                <a:latin typeface="Arial"/>
                <a:cs typeface="Arial"/>
              </a:rPr>
              <a:t>Sheathing = blade forms cylinder/tube around the stem</a:t>
            </a:r>
          </a:p>
        </p:txBody>
      </p:sp>
    </p:spTree>
    <p:extLst>
      <p:ext uri="{BB962C8B-B14F-4D97-AF65-F5344CB8AC3E}">
        <p14:creationId xmlns:p14="http://schemas.microsoft.com/office/powerpoint/2010/main" val="3612498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344113-6D78-4089-A9F7-7169DA4E2E1D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779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Range Plants -- OBJ 1: PPT</a:t>
            </a:r>
          </a:p>
        </p:txBody>
      </p:sp>
      <p:sp>
        <p:nvSpPr>
          <p:cNvPr id="7270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/>
                <a:cs typeface="Arial"/>
              </a:rPr>
              <a:t>Think: oak (simple), lupine (palmate compound), mimosa (pinnate compound)</a:t>
            </a:r>
            <a:endParaRPr lang="en-US" dirty="0"/>
          </a:p>
        </p:txBody>
      </p:sp>
      <p:sp>
        <p:nvSpPr>
          <p:cNvPr id="7270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748CFC-D8FE-4142-8CF7-DCA7A25BA2F6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2710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There are 14 slides in this presentation</a:t>
            </a:r>
          </a:p>
        </p:txBody>
      </p:sp>
    </p:spTree>
    <p:extLst>
      <p:ext uri="{BB962C8B-B14F-4D97-AF65-F5344CB8AC3E}">
        <p14:creationId xmlns:p14="http://schemas.microsoft.com/office/powerpoint/2010/main" val="27239031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5FCF51-6DEE-4FF9-921E-9D1DA0647C74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240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Range Plants -- OBJ 1: PPT</a:t>
            </a:r>
          </a:p>
        </p:txBody>
      </p:sp>
      <p:sp>
        <p:nvSpPr>
          <p:cNvPr id="7475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7475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88EC6A-75DA-4F68-8FCB-1CD8D74EE7F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4758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There are 14 slides in this presentation</a:t>
            </a:r>
          </a:p>
        </p:txBody>
      </p:sp>
    </p:spTree>
    <p:extLst>
      <p:ext uri="{BB962C8B-B14F-4D97-AF65-F5344CB8AC3E}">
        <p14:creationId xmlns:p14="http://schemas.microsoft.com/office/powerpoint/2010/main" val="11609415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F53D7B-C7DA-451D-AD99-7AC17E8EBDEF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3852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Range Plants -- OBJ 1: PPT</a:t>
            </a:r>
          </a:p>
        </p:txBody>
      </p:sp>
      <p:sp>
        <p:nvSpPr>
          <p:cNvPr id="7680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7680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702496-4A6B-44DD-B9CC-B808C820AF67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6806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There are 14 slides in this presentation</a:t>
            </a:r>
          </a:p>
        </p:txBody>
      </p:sp>
    </p:spTree>
    <p:extLst>
      <p:ext uri="{BB962C8B-B14F-4D97-AF65-F5344CB8AC3E}">
        <p14:creationId xmlns:p14="http://schemas.microsoft.com/office/powerpoint/2010/main" val="24560299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Range Plants -- OBJ 1: PPT</a:t>
            </a:r>
          </a:p>
        </p:txBody>
      </p:sp>
      <p:sp>
        <p:nvSpPr>
          <p:cNvPr id="7782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7782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E6A1B5-CA2E-4756-B032-EA6FAF11CEC8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7830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There are 14 slides in this presentation</a:t>
            </a:r>
          </a:p>
        </p:txBody>
      </p:sp>
    </p:spTree>
    <p:extLst>
      <p:ext uri="{BB962C8B-B14F-4D97-AF65-F5344CB8AC3E}">
        <p14:creationId xmlns:p14="http://schemas.microsoft.com/office/powerpoint/2010/main" val="5793890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Range Plants -- OBJ 1: PPT</a:t>
            </a:r>
          </a:p>
        </p:txBody>
      </p:sp>
      <p:sp>
        <p:nvSpPr>
          <p:cNvPr id="7885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7885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15724A-3283-4705-82F3-99187428BB90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8854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There are 14 slides in this presentation</a:t>
            </a:r>
          </a:p>
        </p:txBody>
      </p:sp>
    </p:spTree>
    <p:extLst>
      <p:ext uri="{BB962C8B-B14F-4D97-AF65-F5344CB8AC3E}">
        <p14:creationId xmlns:p14="http://schemas.microsoft.com/office/powerpoint/2010/main" val="35698988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FEBC60-2A8E-42E1-BB82-733789838360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08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57AA3-82C2-4AF8-8C80-884EC030AB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1D976-FD9B-40C3-A72D-47B7CF193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2BF45A-F280-4CF5-850B-3F202F9D0F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EE184-7FAE-43F2-BD19-A31FCE800A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00A2F-F449-4AF4-884F-5392B21EA3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ECA533-6A26-4E06-9271-8A81144ABC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11ECC2-BDC1-4DA3-80D6-1486F01B52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69104-F7DD-497D-9602-2A0A8F0645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17796-A02D-4D64-B38B-163ED01E49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716F3-E46D-4D49-9558-433B9BEC94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3F725F-F844-4F2F-9770-9A3B65086C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DAA1B027-CD5B-480B-BC51-E95B8CE4C0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175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fovisual.info/01/011_en.html" TargetMode="External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plants.usda.gov/java/" TargetMode="External"/><Relationship Id="rId2" Type="http://schemas.openxmlformats.org/officeDocument/2006/relationships/hyperlink" Target="http://www.pnwherbaria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idahograssbook.wix.com/close-up" TargetMode="External"/><Relationship Id="rId4" Type="http://schemas.openxmlformats.org/officeDocument/2006/relationships/hyperlink" Target="http://biology.burke.washington.edu/herbarium/imagecollection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Leaf Characteristics</a:t>
            </a:r>
            <a:br>
              <a:rPr lang="en-US" dirty="0"/>
            </a:br>
            <a:r>
              <a:rPr lang="en-US" sz="3600" dirty="0"/>
              <a:t>What you need to know to identify plants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Wildland Plant Identification</a:t>
            </a:r>
          </a:p>
          <a:p>
            <a:pPr eaLnBrk="1" hangingPunct="1"/>
            <a:r>
              <a:rPr lang="en-US" dirty="0"/>
              <a:t>REM 252</a:t>
            </a:r>
          </a:p>
        </p:txBody>
      </p:sp>
      <p:pic>
        <p:nvPicPr>
          <p:cNvPr id="4" name="Picture 2" descr="http://www.uidaho.edu/-/media/UIdaho-Responsive/Images/ucm/brand-resource-center/Visual/Logos/ui-wordmarks/jpg/college-wordmark/ui-cnr-color.ashx?la=en&amp;hash=1C725F5B608D8664DC117490D9F9C43B1E126095">
            <a:extLst>
              <a:ext uri="{FF2B5EF4-FFF2-40B4-BE49-F238E27FC236}">
                <a16:creationId xmlns:a16="http://schemas.microsoft.com/office/drawing/2014/main" id="{7C957198-CE38-4A0A-A373-DDF223527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019800"/>
            <a:ext cx="2743200" cy="55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Leaf &amp; Stem Arrangement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530725"/>
          </a:xfrm>
        </p:spPr>
        <p:txBody>
          <a:bodyPr/>
          <a:lstStyle/>
          <a:p>
            <a:pPr eaLnBrk="1" hangingPunct="1"/>
            <a:r>
              <a:rPr lang="en-US" dirty="0"/>
              <a:t>Basal</a:t>
            </a:r>
          </a:p>
          <a:p>
            <a:pPr eaLnBrk="1" hangingPunct="1"/>
            <a:r>
              <a:rPr lang="en-US" dirty="0"/>
              <a:t>Alternate</a:t>
            </a:r>
          </a:p>
          <a:p>
            <a:pPr eaLnBrk="1" hangingPunct="1"/>
            <a:r>
              <a:rPr lang="en-US" dirty="0"/>
              <a:t>Opposite</a:t>
            </a:r>
          </a:p>
          <a:p>
            <a:pPr eaLnBrk="1" hangingPunct="1"/>
            <a:r>
              <a:rPr lang="en-US" dirty="0"/>
              <a:t>Whorled</a:t>
            </a:r>
          </a:p>
          <a:p>
            <a:pPr eaLnBrk="1" hangingPunct="1"/>
            <a:r>
              <a:rPr lang="en-US" dirty="0"/>
              <a:t>Fascicled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066800" y="3886200"/>
            <a:ext cx="1254125" cy="2305050"/>
            <a:chOff x="550" y="2372"/>
            <a:chExt cx="790" cy="1452"/>
          </a:xfrm>
        </p:grpSpPr>
        <p:pic>
          <p:nvPicPr>
            <p:cNvPr id="19468" name="Picture 5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50" y="2372"/>
              <a:ext cx="790" cy="1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9" name="Text Box 6"/>
            <p:cNvSpPr txBox="1">
              <a:spLocks noChangeArrowheads="1"/>
            </p:cNvSpPr>
            <p:nvPr/>
          </p:nvSpPr>
          <p:spPr bwMode="auto">
            <a:xfrm>
              <a:off x="646" y="3572"/>
              <a:ext cx="503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basal</a:t>
              </a:r>
            </a:p>
          </p:txBody>
        </p:sp>
      </p:grpSp>
      <p:pic>
        <p:nvPicPr>
          <p:cNvPr id="19461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4038600"/>
            <a:ext cx="1590675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8" descr="Alternate Leaf Arrangement 2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95600" y="3886200"/>
            <a:ext cx="1447800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9" descr="Opposite Leaf Arrangement 2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67200" y="3810000"/>
            <a:ext cx="1552575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10" descr="Whorled Leaf Arrangement 2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9800" y="3886200"/>
            <a:ext cx="1096963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5" name="TextBox 12"/>
          <p:cNvSpPr txBox="1">
            <a:spLocks noChangeArrowheads="1"/>
          </p:cNvSpPr>
          <p:nvPr/>
        </p:nvSpPr>
        <p:spPr bwMode="auto">
          <a:xfrm>
            <a:off x="2743200" y="5791200"/>
            <a:ext cx="1600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Alternate</a:t>
            </a:r>
          </a:p>
        </p:txBody>
      </p:sp>
      <p:sp>
        <p:nvSpPr>
          <p:cNvPr id="19466" name="TextBox 13"/>
          <p:cNvSpPr txBox="1">
            <a:spLocks noChangeArrowheads="1"/>
          </p:cNvSpPr>
          <p:nvPr/>
        </p:nvSpPr>
        <p:spPr bwMode="auto">
          <a:xfrm>
            <a:off x="4572000" y="5791200"/>
            <a:ext cx="1371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Opposite</a:t>
            </a:r>
          </a:p>
        </p:txBody>
      </p:sp>
      <p:sp>
        <p:nvSpPr>
          <p:cNvPr id="19467" name="TextBox 14"/>
          <p:cNvSpPr txBox="1">
            <a:spLocks noChangeArrowheads="1"/>
          </p:cNvSpPr>
          <p:nvPr/>
        </p:nvSpPr>
        <p:spPr bwMode="auto">
          <a:xfrm>
            <a:off x="6172200" y="5791200"/>
            <a:ext cx="1371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Whorled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Leaf &amp; Stem Arrangement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530725"/>
          </a:xfrm>
        </p:spPr>
        <p:txBody>
          <a:bodyPr/>
          <a:lstStyle/>
          <a:p>
            <a:pPr eaLnBrk="1" hangingPunct="1"/>
            <a:r>
              <a:rPr lang="en-US"/>
              <a:t>Basal</a:t>
            </a:r>
          </a:p>
          <a:p>
            <a:pPr eaLnBrk="1" hangingPunct="1"/>
            <a:r>
              <a:rPr lang="en-US"/>
              <a:t>Opposite</a:t>
            </a:r>
          </a:p>
          <a:p>
            <a:pPr eaLnBrk="1" hangingPunct="1"/>
            <a:r>
              <a:rPr lang="en-US"/>
              <a:t>Alternate</a:t>
            </a:r>
          </a:p>
          <a:p>
            <a:pPr eaLnBrk="1" hangingPunct="1"/>
            <a:r>
              <a:rPr lang="en-US"/>
              <a:t>Whorled</a:t>
            </a:r>
          </a:p>
          <a:p>
            <a:pPr eaLnBrk="1" hangingPunct="1"/>
            <a:r>
              <a:rPr lang="en-US"/>
              <a:t>Fascicled</a:t>
            </a:r>
          </a:p>
        </p:txBody>
      </p:sp>
      <p:sp>
        <p:nvSpPr>
          <p:cNvPr id="28676" name="TextBox 4"/>
          <p:cNvSpPr txBox="1">
            <a:spLocks noChangeArrowheads="1"/>
          </p:cNvSpPr>
          <p:nvPr/>
        </p:nvSpPr>
        <p:spPr bwMode="auto">
          <a:xfrm>
            <a:off x="6781800" y="1600200"/>
            <a:ext cx="23622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/>
              <a:t>Basal Arrangement:</a:t>
            </a:r>
          </a:p>
          <a:p>
            <a:pPr algn="ctr"/>
            <a:r>
              <a:rPr lang="en-US" sz="2000" i="1"/>
              <a:t>Agoseris glauca</a:t>
            </a:r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581400" y="1143000"/>
            <a:ext cx="3073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7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953000" y="3962400"/>
            <a:ext cx="3495675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9" name="TextBox 9"/>
          <p:cNvSpPr txBox="1">
            <a:spLocks noChangeArrowheads="1"/>
          </p:cNvSpPr>
          <p:nvPr/>
        </p:nvSpPr>
        <p:spPr bwMode="auto">
          <a:xfrm>
            <a:off x="3048000" y="4572000"/>
            <a:ext cx="1752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/>
              <a:t>Fascicled:</a:t>
            </a:r>
          </a:p>
          <a:p>
            <a:pPr algn="ctr"/>
            <a:r>
              <a:rPr lang="en-US" sz="2000" i="1"/>
              <a:t>Pinus edulis 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057400" y="1600200"/>
            <a:ext cx="19812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667000" y="3733800"/>
            <a:ext cx="22098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Leaf Arrangements</a:t>
            </a:r>
          </a:p>
        </p:txBody>
      </p:sp>
      <p:pic>
        <p:nvPicPr>
          <p:cNvPr id="30723" name="Picture 8" descr="Alternate Leaf Arrangement 2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914400" y="2209800"/>
            <a:ext cx="1943100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9" descr="Opposite Leaf Arrangement 2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581400" y="2209800"/>
            <a:ext cx="2082800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10" descr="Whorled Leaf Arrangement 2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477000" y="2209800"/>
            <a:ext cx="1473200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6" name="TextBox 12"/>
          <p:cNvSpPr txBox="1">
            <a:spLocks noChangeArrowheads="1"/>
          </p:cNvSpPr>
          <p:nvPr/>
        </p:nvSpPr>
        <p:spPr bwMode="auto">
          <a:xfrm>
            <a:off x="990600" y="5207000"/>
            <a:ext cx="17129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Alternate</a:t>
            </a:r>
          </a:p>
        </p:txBody>
      </p:sp>
      <p:sp>
        <p:nvSpPr>
          <p:cNvPr id="30727" name="TextBox 13"/>
          <p:cNvSpPr txBox="1">
            <a:spLocks noChangeArrowheads="1"/>
          </p:cNvSpPr>
          <p:nvPr/>
        </p:nvSpPr>
        <p:spPr bwMode="auto">
          <a:xfrm>
            <a:off x="3810000" y="5181600"/>
            <a:ext cx="16668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Opposite</a:t>
            </a:r>
          </a:p>
        </p:txBody>
      </p:sp>
      <p:sp>
        <p:nvSpPr>
          <p:cNvPr id="30728" name="TextBox 14"/>
          <p:cNvSpPr txBox="1">
            <a:spLocks noChangeArrowheads="1"/>
          </p:cNvSpPr>
          <p:nvPr/>
        </p:nvSpPr>
        <p:spPr bwMode="auto">
          <a:xfrm>
            <a:off x="6400800" y="5181600"/>
            <a:ext cx="16208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Whorled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Leaf Arrangement </a:t>
            </a:r>
          </a:p>
        </p:txBody>
      </p:sp>
      <p:pic>
        <p:nvPicPr>
          <p:cNvPr id="2969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304800" y="1219200"/>
            <a:ext cx="4187825" cy="2209800"/>
          </a:xfrm>
          <a:noFill/>
        </p:spPr>
      </p:pic>
      <p:sp>
        <p:nvSpPr>
          <p:cNvPr id="29700" name="TextBox 4"/>
          <p:cNvSpPr txBox="1">
            <a:spLocks noChangeArrowheads="1"/>
          </p:cNvSpPr>
          <p:nvPr/>
        </p:nvSpPr>
        <p:spPr bwMode="auto">
          <a:xfrm>
            <a:off x="228600" y="3429000"/>
            <a:ext cx="3276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Alternate</a:t>
            </a:r>
          </a:p>
        </p:txBody>
      </p:sp>
      <p:pic>
        <p:nvPicPr>
          <p:cNvPr id="29701" name="Picture 3"/>
          <p:cNvPicPr>
            <a:picLocks noChangeAspect="1" noChangeArrowheads="1"/>
          </p:cNvPicPr>
          <p:nvPr/>
        </p:nvPicPr>
        <p:blipFill>
          <a:blip r:embed="rId3" cstate="screen"/>
          <a:srcRect t="14834"/>
          <a:stretch>
            <a:fillRect/>
          </a:stretch>
        </p:blipFill>
        <p:spPr bwMode="auto">
          <a:xfrm>
            <a:off x="4405313" y="1928812"/>
            <a:ext cx="4143375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2" name="TextBox 6"/>
          <p:cNvSpPr txBox="1">
            <a:spLocks noChangeArrowheads="1"/>
          </p:cNvSpPr>
          <p:nvPr/>
        </p:nvSpPr>
        <p:spPr bwMode="auto">
          <a:xfrm>
            <a:off x="5638800" y="1524000"/>
            <a:ext cx="2819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2400" dirty="0"/>
              <a:t>Opposite</a:t>
            </a:r>
          </a:p>
        </p:txBody>
      </p:sp>
      <p:pic>
        <p:nvPicPr>
          <p:cNvPr id="29703" name="Picture 7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828800" y="4495800"/>
            <a:ext cx="3200400" cy="212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4" name="TextBox 7"/>
          <p:cNvSpPr txBox="1">
            <a:spLocks noChangeArrowheads="1"/>
          </p:cNvSpPr>
          <p:nvPr/>
        </p:nvSpPr>
        <p:spPr bwMode="auto">
          <a:xfrm>
            <a:off x="5181600" y="5715000"/>
            <a:ext cx="2057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Whorled</a:t>
            </a:r>
          </a:p>
        </p:txBody>
      </p:sp>
    </p:spTree>
    <p:extLst>
      <p:ext uri="{BB962C8B-B14F-4D97-AF65-F5344CB8AC3E}">
        <p14:creationId xmlns:p14="http://schemas.microsoft.com/office/powerpoint/2010/main" val="281521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Leaf Attachment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8229600" cy="4530725"/>
          </a:xfrm>
        </p:spPr>
        <p:txBody>
          <a:bodyPr/>
          <a:lstStyle/>
          <a:p>
            <a:pPr eaLnBrk="1" hangingPunct="1"/>
            <a:r>
              <a:rPr lang="en-US" dirty="0"/>
              <a:t>Clasping</a:t>
            </a:r>
          </a:p>
          <a:p>
            <a:pPr eaLnBrk="1" hangingPunct="1"/>
            <a:r>
              <a:rPr lang="en-US" dirty="0"/>
              <a:t>Sessile</a:t>
            </a:r>
          </a:p>
          <a:p>
            <a:pPr eaLnBrk="1" hangingPunct="1"/>
            <a:r>
              <a:rPr lang="en-US" dirty="0"/>
              <a:t>Petiolate </a:t>
            </a:r>
          </a:p>
          <a:p>
            <a:pPr eaLnBrk="1" hangingPunct="1"/>
            <a:r>
              <a:rPr lang="en-US" dirty="0"/>
              <a:t>Sheathing</a:t>
            </a:r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28650" y="3429000"/>
            <a:ext cx="8515350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228600" y="914400"/>
            <a:ext cx="2608263" cy="2514600"/>
          </a:xfrm>
          <a:noFill/>
        </p:spPr>
      </p:pic>
      <p:sp>
        <p:nvSpPr>
          <p:cNvPr id="32771" name="TextBox 6"/>
          <p:cNvSpPr txBox="1">
            <a:spLocks noChangeArrowheads="1"/>
          </p:cNvSpPr>
          <p:nvPr/>
        </p:nvSpPr>
        <p:spPr bwMode="auto">
          <a:xfrm>
            <a:off x="304800" y="3429000"/>
            <a:ext cx="2438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/>
              <a:t>Petiolate</a:t>
            </a:r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543800" y="381000"/>
            <a:ext cx="1247775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TextBox 8"/>
          <p:cNvSpPr txBox="1">
            <a:spLocks noChangeArrowheads="1"/>
          </p:cNvSpPr>
          <p:nvPr/>
        </p:nvSpPr>
        <p:spPr bwMode="auto">
          <a:xfrm>
            <a:off x="6934200" y="4114800"/>
            <a:ext cx="2209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/>
              <a:t>Sheathing</a:t>
            </a:r>
            <a:r>
              <a:rPr lang="en-US"/>
              <a:t> </a:t>
            </a:r>
          </a:p>
        </p:txBody>
      </p:sp>
      <p:pic>
        <p:nvPicPr>
          <p:cNvPr id="32774" name="Picture 5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429000" y="304800"/>
            <a:ext cx="2924175" cy="427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5" name="TextBox 10"/>
          <p:cNvSpPr txBox="1">
            <a:spLocks noChangeArrowheads="1"/>
          </p:cNvSpPr>
          <p:nvPr/>
        </p:nvSpPr>
        <p:spPr bwMode="auto">
          <a:xfrm>
            <a:off x="3733800" y="4648200"/>
            <a:ext cx="2362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/>
              <a:t>Clasping</a:t>
            </a:r>
            <a:r>
              <a:rPr lang="en-US"/>
              <a:t> </a:t>
            </a:r>
          </a:p>
        </p:txBody>
      </p:sp>
      <p:sp>
        <p:nvSpPr>
          <p:cNvPr id="32776" name="TextBox 11"/>
          <p:cNvSpPr txBox="1">
            <a:spLocks noChangeArrowheads="1"/>
          </p:cNvSpPr>
          <p:nvPr/>
        </p:nvSpPr>
        <p:spPr bwMode="auto">
          <a:xfrm>
            <a:off x="3577683" y="5557837"/>
            <a:ext cx="2438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/>
              <a:t>Sessile</a:t>
            </a:r>
            <a:r>
              <a:rPr lang="en-US" dirty="0"/>
              <a:t> </a:t>
            </a:r>
          </a:p>
        </p:txBody>
      </p:sp>
      <p:pic>
        <p:nvPicPr>
          <p:cNvPr id="32777" name="Picture 9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33400" y="4114800"/>
            <a:ext cx="307657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Leaf Type: Simple or Compound</a:t>
            </a:r>
          </a:p>
        </p:txBody>
      </p:sp>
      <p:pic>
        <p:nvPicPr>
          <p:cNvPr id="33795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screen"/>
          <a:srcRect l="36066" t="10170" r="32710" b="3391"/>
          <a:stretch>
            <a:fillRect/>
          </a:stretch>
        </p:blipFill>
        <p:spPr>
          <a:xfrm>
            <a:off x="4953000" y="2133600"/>
            <a:ext cx="3743158" cy="3810000"/>
          </a:xfrm>
          <a:noFill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screen"/>
          <a:srcRect l="1869" t="10170" r="63190" b="3391"/>
          <a:stretch>
            <a:fillRect/>
          </a:stretch>
        </p:blipFill>
        <p:spPr bwMode="auto">
          <a:xfrm>
            <a:off x="381000" y="1143000"/>
            <a:ext cx="4188772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Leaf Types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Simple</a:t>
            </a:r>
          </a:p>
          <a:p>
            <a:pPr eaLnBrk="1" hangingPunct="1"/>
            <a:endParaRPr lang="en-US" dirty="0"/>
          </a:p>
          <a:p>
            <a:pPr eaLnBrk="1" hangingPunct="1">
              <a:buFont typeface="Wingdings" pitchFamily="2" charset="2"/>
              <a:buNone/>
            </a:pPr>
            <a:endParaRPr lang="en-US" sz="2400" dirty="0"/>
          </a:p>
          <a:p>
            <a:pPr eaLnBrk="1" hangingPunct="1"/>
            <a:r>
              <a:rPr lang="en-US" dirty="0"/>
              <a:t>Compound</a:t>
            </a:r>
          </a:p>
        </p:txBody>
      </p:sp>
      <p:pic>
        <p:nvPicPr>
          <p:cNvPr id="34820" name="Picture 3" descr="leaf types.t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743200" y="1143000"/>
            <a:ext cx="220980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4" descr="leaf types.tif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600200" y="3657600"/>
            <a:ext cx="2133600" cy="20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5" descr="leaf types.tif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953000" y="2879725"/>
            <a:ext cx="1846263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3" name="TextBox 6"/>
          <p:cNvSpPr txBox="1">
            <a:spLocks noChangeArrowheads="1"/>
          </p:cNvSpPr>
          <p:nvPr/>
        </p:nvSpPr>
        <p:spPr bwMode="auto">
          <a:xfrm>
            <a:off x="1066800" y="5715000"/>
            <a:ext cx="31309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err="1"/>
              <a:t>Palmately</a:t>
            </a:r>
            <a:r>
              <a:rPr lang="en-US" sz="2400" dirty="0"/>
              <a:t> Compound</a:t>
            </a:r>
          </a:p>
        </p:txBody>
      </p:sp>
      <p:sp>
        <p:nvSpPr>
          <p:cNvPr id="34824" name="TextBox 7"/>
          <p:cNvSpPr txBox="1">
            <a:spLocks noChangeArrowheads="1"/>
          </p:cNvSpPr>
          <p:nvPr/>
        </p:nvSpPr>
        <p:spPr bwMode="auto">
          <a:xfrm>
            <a:off x="4572000" y="5715000"/>
            <a:ext cx="304602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/>
              <a:t>Pinnately Compound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33400" y="1066800"/>
            <a:ext cx="3276600" cy="339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Compound Leaves</a:t>
            </a:r>
          </a:p>
        </p:txBody>
      </p:sp>
      <p:pic>
        <p:nvPicPr>
          <p:cNvPr id="35844" name="Picture 6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019800" y="457200"/>
            <a:ext cx="2895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8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200400" y="2895600"/>
            <a:ext cx="348615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6" name="TextBox 5"/>
          <p:cNvSpPr txBox="1">
            <a:spLocks noChangeArrowheads="1"/>
          </p:cNvSpPr>
          <p:nvPr/>
        </p:nvSpPr>
        <p:spPr bwMode="auto">
          <a:xfrm>
            <a:off x="533400" y="4572000"/>
            <a:ext cx="2286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Palmate</a:t>
            </a:r>
          </a:p>
        </p:txBody>
      </p:sp>
      <p:sp>
        <p:nvSpPr>
          <p:cNvPr id="35847" name="TextBox 6"/>
          <p:cNvSpPr txBox="1">
            <a:spLocks noChangeArrowheads="1"/>
          </p:cNvSpPr>
          <p:nvPr/>
        </p:nvSpPr>
        <p:spPr bwMode="auto">
          <a:xfrm>
            <a:off x="6934200" y="5334000"/>
            <a:ext cx="2057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Pinnate</a:t>
            </a:r>
          </a:p>
        </p:txBody>
      </p:sp>
    </p:spTree>
    <p:extLst>
      <p:ext uri="{BB962C8B-B14F-4D97-AF65-F5344CB8AC3E}">
        <p14:creationId xmlns:p14="http://schemas.microsoft.com/office/powerpoint/2010/main" val="688644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Simple Leaves</a:t>
            </a: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64535" y="990600"/>
            <a:ext cx="1646432" cy="2489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150097" y="2211705"/>
            <a:ext cx="2843805" cy="2129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73" y="3576638"/>
            <a:ext cx="1619794" cy="2362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44" y="1189189"/>
            <a:ext cx="2016865" cy="21446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44" y="4115085"/>
            <a:ext cx="2235200" cy="1676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543800" y="5545264"/>
            <a:ext cx="9845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gobotany.com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9200" y="5486685"/>
            <a:ext cx="685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347462" y="5639085"/>
            <a:ext cx="9220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uptreeid.com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914676" y="2971800"/>
            <a:ext cx="629124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244043" y="3145276"/>
            <a:ext cx="9220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uptreeid.com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/>
              <a:t>Leaf Shapes</a:t>
            </a:r>
          </a:p>
        </p:txBody>
      </p:sp>
      <p:pic>
        <p:nvPicPr>
          <p:cNvPr id="37891" name="Picture 3" descr="ovate.tif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/>
          <a:stretch>
            <a:fillRect/>
          </a:stretch>
        </p:blipFill>
        <p:spPr bwMode="auto">
          <a:xfrm rot="921569">
            <a:off x="842963" y="4224338"/>
            <a:ext cx="1143000" cy="168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TextBox 4"/>
          <p:cNvSpPr txBox="1">
            <a:spLocks noChangeArrowheads="1"/>
          </p:cNvSpPr>
          <p:nvPr/>
        </p:nvSpPr>
        <p:spPr bwMode="auto">
          <a:xfrm>
            <a:off x="533400" y="6167438"/>
            <a:ext cx="9191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Ovate</a:t>
            </a:r>
          </a:p>
        </p:txBody>
      </p:sp>
      <p:pic>
        <p:nvPicPr>
          <p:cNvPr id="37893" name="Picture 5" descr="palmate.tif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/>
          <a:stretch>
            <a:fillRect/>
          </a:stretch>
        </p:blipFill>
        <p:spPr bwMode="auto">
          <a:xfrm rot="921569">
            <a:off x="3871913" y="4197350"/>
            <a:ext cx="1238250" cy="170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TextBox 6"/>
          <p:cNvSpPr txBox="1">
            <a:spLocks noChangeArrowheads="1"/>
          </p:cNvSpPr>
          <p:nvPr/>
        </p:nvSpPr>
        <p:spPr bwMode="auto">
          <a:xfrm>
            <a:off x="3429000" y="6167438"/>
            <a:ext cx="11731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Palmate</a:t>
            </a:r>
          </a:p>
        </p:txBody>
      </p:sp>
      <p:pic>
        <p:nvPicPr>
          <p:cNvPr id="37895" name="Picture 6" descr="linear.tif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rot="921569">
            <a:off x="1797050" y="954088"/>
            <a:ext cx="533400" cy="240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6" name="TextBox 6"/>
          <p:cNvSpPr txBox="1">
            <a:spLocks noChangeArrowheads="1"/>
          </p:cNvSpPr>
          <p:nvPr/>
        </p:nvSpPr>
        <p:spPr bwMode="auto">
          <a:xfrm>
            <a:off x="1223963" y="3352800"/>
            <a:ext cx="9858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Linear</a:t>
            </a:r>
          </a:p>
        </p:txBody>
      </p:sp>
      <p:pic>
        <p:nvPicPr>
          <p:cNvPr id="37897" name="Picture 8" descr="elliptic.tif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 rot="921569">
            <a:off x="3260725" y="1079500"/>
            <a:ext cx="746125" cy="223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8" name="TextBox 6"/>
          <p:cNvSpPr txBox="1">
            <a:spLocks noChangeArrowheads="1"/>
          </p:cNvSpPr>
          <p:nvPr/>
        </p:nvSpPr>
        <p:spPr bwMode="auto">
          <a:xfrm>
            <a:off x="2667000" y="3357563"/>
            <a:ext cx="10874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Elliptic</a:t>
            </a:r>
          </a:p>
        </p:txBody>
      </p:sp>
      <p:sp>
        <p:nvSpPr>
          <p:cNvPr id="37899" name="TextBox 6"/>
          <p:cNvSpPr txBox="1">
            <a:spLocks noChangeArrowheads="1"/>
          </p:cNvSpPr>
          <p:nvPr/>
        </p:nvSpPr>
        <p:spPr bwMode="auto">
          <a:xfrm>
            <a:off x="4335463" y="3357563"/>
            <a:ext cx="1531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Lanceolate</a:t>
            </a:r>
          </a:p>
        </p:txBody>
      </p:sp>
      <p:sp>
        <p:nvSpPr>
          <p:cNvPr id="37900" name="TextBox 6"/>
          <p:cNvSpPr txBox="1">
            <a:spLocks noChangeArrowheads="1"/>
          </p:cNvSpPr>
          <p:nvPr/>
        </p:nvSpPr>
        <p:spPr bwMode="auto">
          <a:xfrm>
            <a:off x="6324600" y="3357563"/>
            <a:ext cx="18049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Oblanceolate</a:t>
            </a:r>
          </a:p>
        </p:txBody>
      </p:sp>
      <p:sp>
        <p:nvSpPr>
          <p:cNvPr id="37901" name="TextBox 6"/>
          <p:cNvSpPr txBox="1">
            <a:spLocks noChangeArrowheads="1"/>
          </p:cNvSpPr>
          <p:nvPr/>
        </p:nvSpPr>
        <p:spPr bwMode="auto">
          <a:xfrm>
            <a:off x="4800600" y="6167438"/>
            <a:ext cx="19875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Wedge-shaped</a:t>
            </a:r>
          </a:p>
        </p:txBody>
      </p:sp>
      <p:sp>
        <p:nvSpPr>
          <p:cNvPr id="37902" name="TextBox 6"/>
          <p:cNvSpPr txBox="1">
            <a:spLocks noChangeArrowheads="1"/>
          </p:cNvSpPr>
          <p:nvPr/>
        </p:nvSpPr>
        <p:spPr bwMode="auto">
          <a:xfrm>
            <a:off x="6969125" y="6167438"/>
            <a:ext cx="19462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Arrow-shaped</a:t>
            </a:r>
          </a:p>
        </p:txBody>
      </p:sp>
      <p:sp>
        <p:nvSpPr>
          <p:cNvPr id="37903" name="TextBox 6"/>
          <p:cNvSpPr txBox="1">
            <a:spLocks noChangeArrowheads="1"/>
          </p:cNvSpPr>
          <p:nvPr/>
        </p:nvSpPr>
        <p:spPr bwMode="auto">
          <a:xfrm>
            <a:off x="1828800" y="6167438"/>
            <a:ext cx="12271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Obovate</a:t>
            </a:r>
          </a:p>
        </p:txBody>
      </p:sp>
      <p:pic>
        <p:nvPicPr>
          <p:cNvPr id="37904" name="Picture 15" descr="lanceolate.tif"/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 rot="921569">
            <a:off x="4903788" y="957263"/>
            <a:ext cx="647700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5" name="Picture 16" descr="oblanceolate.tif"/>
          <p:cNvPicPr>
            <a:picLocks noChangeAspect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 rot="921569">
            <a:off x="7107238" y="969963"/>
            <a:ext cx="671512" cy="234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6" name="Picture 17" descr="wedge-shaped.tif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/>
          <a:stretch>
            <a:fillRect/>
          </a:stretch>
        </p:blipFill>
        <p:spPr bwMode="auto">
          <a:xfrm rot="921569">
            <a:off x="5638800" y="4124325"/>
            <a:ext cx="690563" cy="185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7" name="Picture 18" descr="arrow-shaped.tif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/>
          <a:stretch>
            <a:fillRect/>
          </a:stretch>
        </p:blipFill>
        <p:spPr bwMode="auto">
          <a:xfrm rot="921569">
            <a:off x="7326313" y="3954463"/>
            <a:ext cx="709612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8" name="Picture 19" descr="obovate.tif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/>
          <a:stretch>
            <a:fillRect/>
          </a:stretch>
        </p:blipFill>
        <p:spPr bwMode="auto">
          <a:xfrm rot="921569">
            <a:off x="2309813" y="4221163"/>
            <a:ext cx="1047750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-2970029">
            <a:off x="3693319" y="875506"/>
            <a:ext cx="2686050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81000" y="838200"/>
            <a:ext cx="1143000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/>
              <a:t>Leaf Shapes</a:t>
            </a:r>
          </a:p>
        </p:txBody>
      </p:sp>
      <p:sp>
        <p:nvSpPr>
          <p:cNvPr id="38917" name="TextBox 4"/>
          <p:cNvSpPr txBox="1">
            <a:spLocks noChangeArrowheads="1"/>
          </p:cNvSpPr>
          <p:nvPr/>
        </p:nvSpPr>
        <p:spPr bwMode="auto">
          <a:xfrm>
            <a:off x="228600" y="6172200"/>
            <a:ext cx="15732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/>
              <a:t>Ovate</a:t>
            </a:r>
          </a:p>
          <a:p>
            <a:pPr algn="ctr"/>
            <a:r>
              <a:rPr lang="en-US" sz="1200" i="1" dirty="0" err="1"/>
              <a:t>Populus</a:t>
            </a:r>
            <a:r>
              <a:rPr lang="en-US" sz="1200" i="1" dirty="0"/>
              <a:t> </a:t>
            </a:r>
            <a:r>
              <a:rPr lang="en-US" sz="1200" i="1" dirty="0" err="1"/>
              <a:t>tremuloides</a:t>
            </a:r>
            <a:endParaRPr lang="en-US" sz="1200" i="1" dirty="0"/>
          </a:p>
        </p:txBody>
      </p:sp>
      <p:sp>
        <p:nvSpPr>
          <p:cNvPr id="38918" name="TextBox 6"/>
          <p:cNvSpPr txBox="1">
            <a:spLocks noChangeArrowheads="1"/>
          </p:cNvSpPr>
          <p:nvPr/>
        </p:nvSpPr>
        <p:spPr bwMode="auto">
          <a:xfrm>
            <a:off x="3429000" y="6167438"/>
            <a:ext cx="13144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Palmate</a:t>
            </a:r>
          </a:p>
          <a:p>
            <a:pPr algn="ctr"/>
            <a:r>
              <a:rPr lang="en-US" sz="1200" i="1"/>
              <a:t>Acer glabrum</a:t>
            </a:r>
          </a:p>
        </p:txBody>
      </p:sp>
      <p:sp>
        <p:nvSpPr>
          <p:cNvPr id="38919" name="TextBox 6"/>
          <p:cNvSpPr txBox="1">
            <a:spLocks noChangeArrowheads="1"/>
          </p:cNvSpPr>
          <p:nvPr/>
        </p:nvSpPr>
        <p:spPr bwMode="auto">
          <a:xfrm>
            <a:off x="838200" y="3581400"/>
            <a:ext cx="10429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Linear</a:t>
            </a:r>
          </a:p>
          <a:p>
            <a:pPr algn="ctr"/>
            <a:r>
              <a:rPr lang="en-US" sz="1200" i="1"/>
              <a:t>Salix exigua</a:t>
            </a:r>
          </a:p>
        </p:txBody>
      </p:sp>
      <p:sp>
        <p:nvSpPr>
          <p:cNvPr id="38920" name="TextBox 6"/>
          <p:cNvSpPr txBox="1">
            <a:spLocks noChangeArrowheads="1"/>
          </p:cNvSpPr>
          <p:nvPr/>
        </p:nvSpPr>
        <p:spPr bwMode="auto">
          <a:xfrm>
            <a:off x="2209800" y="3276600"/>
            <a:ext cx="1905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Elliptic</a:t>
            </a:r>
          </a:p>
          <a:p>
            <a:pPr algn="ctr"/>
            <a:r>
              <a:rPr lang="en-US" sz="1200" i="1" dirty="0" err="1"/>
              <a:t>Arctostaphylos</a:t>
            </a:r>
            <a:r>
              <a:rPr lang="en-US" sz="1200" i="1" dirty="0"/>
              <a:t>  </a:t>
            </a:r>
            <a:r>
              <a:rPr lang="en-US" sz="1200" i="1" dirty="0" err="1"/>
              <a:t>pungens</a:t>
            </a:r>
            <a:endParaRPr lang="en-US" sz="1200" i="1" dirty="0"/>
          </a:p>
        </p:txBody>
      </p:sp>
      <p:sp>
        <p:nvSpPr>
          <p:cNvPr id="38921" name="TextBox 6"/>
          <p:cNvSpPr txBox="1">
            <a:spLocks noChangeArrowheads="1"/>
          </p:cNvSpPr>
          <p:nvPr/>
        </p:nvSpPr>
        <p:spPr bwMode="auto">
          <a:xfrm>
            <a:off x="4335463" y="3357563"/>
            <a:ext cx="16938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 err="1"/>
              <a:t>Lanceolate</a:t>
            </a:r>
            <a:endParaRPr lang="en-US" sz="2400" dirty="0"/>
          </a:p>
          <a:p>
            <a:pPr algn="ctr"/>
            <a:r>
              <a:rPr lang="en-US" sz="1200" i="1" dirty="0" err="1"/>
              <a:t>Senecio</a:t>
            </a:r>
            <a:r>
              <a:rPr lang="en-US" sz="1200" i="1" dirty="0"/>
              <a:t> </a:t>
            </a:r>
            <a:r>
              <a:rPr lang="en-US" sz="1200" i="1" dirty="0" err="1"/>
              <a:t>serra</a:t>
            </a:r>
            <a:endParaRPr lang="en-US" sz="1200" i="1" dirty="0"/>
          </a:p>
        </p:txBody>
      </p:sp>
      <p:sp>
        <p:nvSpPr>
          <p:cNvPr id="38922" name="TextBox 6"/>
          <p:cNvSpPr txBox="1">
            <a:spLocks noChangeArrowheads="1"/>
          </p:cNvSpPr>
          <p:nvPr/>
        </p:nvSpPr>
        <p:spPr bwMode="auto">
          <a:xfrm>
            <a:off x="6324600" y="3357563"/>
            <a:ext cx="20002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Oblanceolate</a:t>
            </a:r>
          </a:p>
          <a:p>
            <a:pPr algn="ctr"/>
            <a:r>
              <a:rPr lang="en-US" sz="1200" i="1"/>
              <a:t>Hymenoxys hoopesii</a:t>
            </a:r>
          </a:p>
        </p:txBody>
      </p:sp>
      <p:sp>
        <p:nvSpPr>
          <p:cNvPr id="38923" name="TextBox 6"/>
          <p:cNvSpPr txBox="1">
            <a:spLocks noChangeArrowheads="1"/>
          </p:cNvSpPr>
          <p:nvPr/>
        </p:nvSpPr>
        <p:spPr bwMode="auto">
          <a:xfrm>
            <a:off x="4800600" y="6167438"/>
            <a:ext cx="22701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/>
              <a:t>Wedge-shaped</a:t>
            </a:r>
          </a:p>
          <a:p>
            <a:pPr algn="ctr"/>
            <a:r>
              <a:rPr lang="en-US" sz="1200" i="1" dirty="0"/>
              <a:t>Artemisia </a:t>
            </a:r>
            <a:r>
              <a:rPr lang="en-US" sz="1200" i="1" dirty="0" err="1"/>
              <a:t>tridentata</a:t>
            </a:r>
            <a:endParaRPr lang="en-US" sz="1200" i="1" dirty="0"/>
          </a:p>
        </p:txBody>
      </p:sp>
      <p:sp>
        <p:nvSpPr>
          <p:cNvPr id="38924" name="TextBox 6"/>
          <p:cNvSpPr txBox="1">
            <a:spLocks noChangeArrowheads="1"/>
          </p:cNvSpPr>
          <p:nvPr/>
        </p:nvSpPr>
        <p:spPr bwMode="auto">
          <a:xfrm>
            <a:off x="6969125" y="6167438"/>
            <a:ext cx="21034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Arrow-shaped</a:t>
            </a:r>
          </a:p>
          <a:p>
            <a:pPr algn="ctr"/>
            <a:r>
              <a:rPr lang="en-US" sz="1200" i="1"/>
              <a:t>Balsamorhiza sagittata</a:t>
            </a:r>
          </a:p>
        </p:txBody>
      </p:sp>
      <p:sp>
        <p:nvSpPr>
          <p:cNvPr id="38925" name="TextBox 6"/>
          <p:cNvSpPr txBox="1">
            <a:spLocks noChangeArrowheads="1"/>
          </p:cNvSpPr>
          <p:nvPr/>
        </p:nvSpPr>
        <p:spPr bwMode="auto">
          <a:xfrm>
            <a:off x="1905000" y="6019800"/>
            <a:ext cx="13477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Obovate</a:t>
            </a:r>
          </a:p>
          <a:p>
            <a:pPr algn="ctr"/>
            <a:r>
              <a:rPr lang="en-US" sz="1200" i="1"/>
              <a:t>Arctostaphylos</a:t>
            </a:r>
          </a:p>
          <a:p>
            <a:pPr algn="ctr"/>
            <a:r>
              <a:rPr lang="en-US" sz="1200" i="1"/>
              <a:t>Uva-ursi</a:t>
            </a:r>
          </a:p>
        </p:txBody>
      </p:sp>
      <p:pic>
        <p:nvPicPr>
          <p:cNvPr id="38926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438400" y="838200"/>
            <a:ext cx="1295400" cy="2560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7" name="Picture 5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rot="2090772">
            <a:off x="7255991" y="-155523"/>
            <a:ext cx="623888" cy="372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8" name="Picture 6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228600" y="4495800"/>
            <a:ext cx="15240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9" name="Picture 7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7381875" y="4038600"/>
            <a:ext cx="176212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30" name="Picture 8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3581400" y="4648200"/>
            <a:ext cx="1295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31" name="Picture 9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2209800" y="4419600"/>
            <a:ext cx="1009650" cy="16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32" name="Picture 10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5334000" y="4191000"/>
            <a:ext cx="1304925" cy="197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828800"/>
          </a:xfrm>
        </p:spPr>
        <p:txBody>
          <a:bodyPr/>
          <a:lstStyle/>
          <a:p>
            <a:pPr eaLnBrk="1" hangingPunct="1"/>
            <a:r>
              <a:rPr lang="en-US"/>
              <a:t>Leaf Shapes</a:t>
            </a:r>
            <a:br>
              <a:rPr lang="en-US"/>
            </a:br>
            <a:r>
              <a:rPr lang="en-US" sz="3200"/>
              <a:t>Fig. 11</a:t>
            </a:r>
            <a:endParaRPr lang="en-US"/>
          </a:p>
        </p:txBody>
      </p:sp>
      <p:pic>
        <p:nvPicPr>
          <p:cNvPr id="39939" name="Picture 4" descr="Fig_1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810000" y="304800"/>
            <a:ext cx="3505200" cy="597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Leaf Venations</a:t>
            </a:r>
          </a:p>
        </p:txBody>
      </p:sp>
      <p:sp>
        <p:nvSpPr>
          <p:cNvPr id="40963" name="TextBox 7"/>
          <p:cNvSpPr txBox="1">
            <a:spLocks noChangeArrowheads="1"/>
          </p:cNvSpPr>
          <p:nvPr/>
        </p:nvSpPr>
        <p:spPr bwMode="auto">
          <a:xfrm>
            <a:off x="2667000" y="5257800"/>
            <a:ext cx="14160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Pinnate</a:t>
            </a:r>
          </a:p>
        </p:txBody>
      </p:sp>
      <p:sp>
        <p:nvSpPr>
          <p:cNvPr id="40964" name="TextBox 8"/>
          <p:cNvSpPr txBox="1">
            <a:spLocks noChangeArrowheads="1"/>
          </p:cNvSpPr>
          <p:nvPr/>
        </p:nvSpPr>
        <p:spPr bwMode="auto">
          <a:xfrm>
            <a:off x="4876800" y="5283200"/>
            <a:ext cx="15065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Palmate</a:t>
            </a:r>
          </a:p>
        </p:txBody>
      </p:sp>
      <p:sp>
        <p:nvSpPr>
          <p:cNvPr id="40965" name="TextBox 9"/>
          <p:cNvSpPr txBox="1">
            <a:spLocks noChangeArrowheads="1"/>
          </p:cNvSpPr>
          <p:nvPr/>
        </p:nvSpPr>
        <p:spPr bwMode="auto">
          <a:xfrm>
            <a:off x="7026275" y="5283200"/>
            <a:ext cx="1279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Netted</a:t>
            </a:r>
          </a:p>
        </p:txBody>
      </p:sp>
      <p:pic>
        <p:nvPicPr>
          <p:cNvPr id="40966" name="Picture 12" descr="parallel.t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1176881">
            <a:off x="1560513" y="2143125"/>
            <a:ext cx="660400" cy="350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13" descr="netted.tif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1176881">
            <a:off x="7499350" y="3074988"/>
            <a:ext cx="990600" cy="217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4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562600" y="1143000"/>
            <a:ext cx="200025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9" name="Picture 15" descr="lobed-palmate.tif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 rot="1176881">
            <a:off x="5132388" y="3090863"/>
            <a:ext cx="1555750" cy="224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0" name="Picture 5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 rot="1276473">
            <a:off x="557213" y="896938"/>
            <a:ext cx="938212" cy="324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1" name="Picture 6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 rot="942820">
            <a:off x="3989388" y="1009650"/>
            <a:ext cx="1058862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2" name="Picture 14" descr="pinnate.tif"/>
          <p:cNvPicPr>
            <a:picLocks noChangeAspect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 rot="1176881">
            <a:off x="3082925" y="3163888"/>
            <a:ext cx="1071563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3" name="TextBox 6"/>
          <p:cNvSpPr txBox="1">
            <a:spLocks noChangeArrowheads="1"/>
          </p:cNvSpPr>
          <p:nvPr/>
        </p:nvSpPr>
        <p:spPr bwMode="auto">
          <a:xfrm>
            <a:off x="685800" y="5257800"/>
            <a:ext cx="14382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Parallel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457200" y="304799"/>
            <a:ext cx="1066800" cy="5552831"/>
          </a:xfrm>
          <a:noFill/>
        </p:spPr>
      </p:pic>
      <p:sp>
        <p:nvSpPr>
          <p:cNvPr id="41987" name="TextBox 5"/>
          <p:cNvSpPr txBox="1">
            <a:spLocks noChangeArrowheads="1"/>
          </p:cNvSpPr>
          <p:nvPr/>
        </p:nvSpPr>
        <p:spPr bwMode="auto">
          <a:xfrm>
            <a:off x="152400" y="5738018"/>
            <a:ext cx="1752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/>
              <a:t>Parallel Venation  </a:t>
            </a:r>
          </a:p>
        </p:txBody>
      </p:sp>
      <p:pic>
        <p:nvPicPr>
          <p:cNvPr id="41988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350000" y="312737"/>
            <a:ext cx="2794000" cy="362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TextBox 7"/>
          <p:cNvSpPr txBox="1">
            <a:spLocks noChangeArrowheads="1"/>
          </p:cNvSpPr>
          <p:nvPr/>
        </p:nvSpPr>
        <p:spPr bwMode="auto">
          <a:xfrm>
            <a:off x="7086600" y="4046537"/>
            <a:ext cx="1905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/>
              <a:t>Pinnate Venation  </a:t>
            </a:r>
          </a:p>
        </p:txBody>
      </p:sp>
      <p:pic>
        <p:nvPicPr>
          <p:cNvPr id="41990" name="Picture 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514600" y="304800"/>
            <a:ext cx="2590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1" name="TextBox 9"/>
          <p:cNvSpPr txBox="1">
            <a:spLocks noChangeArrowheads="1"/>
          </p:cNvSpPr>
          <p:nvPr/>
        </p:nvSpPr>
        <p:spPr bwMode="auto">
          <a:xfrm>
            <a:off x="3194255" y="2868187"/>
            <a:ext cx="2362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/>
              <a:t>Palmate Venation </a:t>
            </a:r>
          </a:p>
        </p:txBody>
      </p:sp>
      <p:pic>
        <p:nvPicPr>
          <p:cNvPr id="41992" name="Picture 5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654710" y="3429000"/>
            <a:ext cx="344129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3" name="TextBox 11"/>
          <p:cNvSpPr txBox="1">
            <a:spLocks noChangeArrowheads="1"/>
          </p:cNvSpPr>
          <p:nvPr/>
        </p:nvSpPr>
        <p:spPr bwMode="auto">
          <a:xfrm>
            <a:off x="3657600" y="6153150"/>
            <a:ext cx="2743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/>
              <a:t>Netted Venation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Leaf Margins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5105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dirty="0"/>
          </a:p>
          <a:p>
            <a:pPr eaLnBrk="1" hangingPunct="1">
              <a:buFont typeface="Wingdings" pitchFamily="2" charset="2"/>
              <a:buNone/>
            </a:pPr>
            <a:endParaRPr lang="en-US" dirty="0"/>
          </a:p>
        </p:txBody>
      </p:sp>
      <p:pic>
        <p:nvPicPr>
          <p:cNvPr id="43012" name="Picture 5" descr="toothed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413961">
            <a:off x="6477000" y="3887788"/>
            <a:ext cx="1143000" cy="201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6" descr="serrated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413961">
            <a:off x="3124200" y="3879850"/>
            <a:ext cx="825500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7" descr="scalloped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rot="413961">
            <a:off x="4800600" y="3887788"/>
            <a:ext cx="874713" cy="201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5" name="Picture 8" descr="lobed-pinnate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 rot="570812">
            <a:off x="2182813" y="1203325"/>
            <a:ext cx="871537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6" name="Picture 9" descr="lobed-palmate"/>
          <p:cNvPicPr>
            <a:picLocks noChangeAspect="1" noChangeArrowheads="1"/>
          </p:cNvPicPr>
          <p:nvPr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/>
          <a:stretch>
            <a:fillRect/>
          </a:stretch>
        </p:blipFill>
        <p:spPr bwMode="auto">
          <a:xfrm rot="570812">
            <a:off x="4724400" y="1295400"/>
            <a:ext cx="881063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7" name="Picture 10" descr="entire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 rot="413961">
            <a:off x="990600" y="3887788"/>
            <a:ext cx="942975" cy="201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8" name="Text Box 11"/>
          <p:cNvSpPr txBox="1">
            <a:spLocks noChangeArrowheads="1"/>
          </p:cNvSpPr>
          <p:nvPr/>
        </p:nvSpPr>
        <p:spPr bwMode="auto">
          <a:xfrm>
            <a:off x="2590800" y="5786438"/>
            <a:ext cx="1447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en-US" sz="2400"/>
              <a:t>Serrated</a:t>
            </a:r>
            <a:endParaRPr lang="en-US"/>
          </a:p>
        </p:txBody>
      </p:sp>
      <p:sp>
        <p:nvSpPr>
          <p:cNvPr id="43019" name="Text Box 12"/>
          <p:cNvSpPr txBox="1">
            <a:spLocks noChangeArrowheads="1"/>
          </p:cNvSpPr>
          <p:nvPr/>
        </p:nvSpPr>
        <p:spPr bwMode="auto">
          <a:xfrm>
            <a:off x="1600200" y="2895600"/>
            <a:ext cx="23952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/>
              <a:t>Pinnately Lobed</a:t>
            </a:r>
          </a:p>
        </p:txBody>
      </p:sp>
      <p:sp>
        <p:nvSpPr>
          <p:cNvPr id="43020" name="Text Box 13"/>
          <p:cNvSpPr txBox="1">
            <a:spLocks noChangeArrowheads="1"/>
          </p:cNvSpPr>
          <p:nvPr/>
        </p:nvSpPr>
        <p:spPr bwMode="auto">
          <a:xfrm>
            <a:off x="4267200" y="2895600"/>
            <a:ext cx="24801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err="1"/>
              <a:t>Palmately</a:t>
            </a:r>
            <a:r>
              <a:rPr lang="en-US" sz="2400" dirty="0"/>
              <a:t> Lobed</a:t>
            </a:r>
          </a:p>
        </p:txBody>
      </p:sp>
      <p:sp>
        <p:nvSpPr>
          <p:cNvPr id="43021" name="Text Box 14"/>
          <p:cNvSpPr txBox="1">
            <a:spLocks noChangeArrowheads="1"/>
          </p:cNvSpPr>
          <p:nvPr/>
        </p:nvSpPr>
        <p:spPr bwMode="auto">
          <a:xfrm>
            <a:off x="6477000" y="5791200"/>
            <a:ext cx="1198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Toothed</a:t>
            </a:r>
          </a:p>
        </p:txBody>
      </p:sp>
      <p:sp>
        <p:nvSpPr>
          <p:cNvPr id="43022" name="Text Box 15"/>
          <p:cNvSpPr txBox="1">
            <a:spLocks noChangeArrowheads="1"/>
          </p:cNvSpPr>
          <p:nvPr/>
        </p:nvSpPr>
        <p:spPr bwMode="auto">
          <a:xfrm>
            <a:off x="4343400" y="5791200"/>
            <a:ext cx="1384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Scalloped</a:t>
            </a:r>
          </a:p>
        </p:txBody>
      </p:sp>
      <p:sp>
        <p:nvSpPr>
          <p:cNvPr id="43023" name="Text Box 16"/>
          <p:cNvSpPr txBox="1">
            <a:spLocks noChangeArrowheads="1"/>
          </p:cNvSpPr>
          <p:nvPr/>
        </p:nvSpPr>
        <p:spPr bwMode="auto">
          <a:xfrm>
            <a:off x="838200" y="5791200"/>
            <a:ext cx="927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/>
              <a:t>Entire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6"/>
          <p:cNvPicPr>
            <a:picLocks noChangeAspect="1" noChangeArrowheads="1"/>
          </p:cNvPicPr>
          <p:nvPr/>
        </p:nvPicPr>
        <p:blipFill>
          <a:blip r:embed="rId3" cstate="screen"/>
          <a:srcRect l="7547" t="19634" r="13208"/>
          <a:stretch>
            <a:fillRect/>
          </a:stretch>
        </p:blipFill>
        <p:spPr bwMode="auto">
          <a:xfrm>
            <a:off x="2438400" y="3799114"/>
            <a:ext cx="1828800" cy="2525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Leaf Margins</a:t>
            </a:r>
          </a:p>
        </p:txBody>
      </p:sp>
      <p:sp>
        <p:nvSpPr>
          <p:cNvPr id="44036" name="Text Box 11"/>
          <p:cNvSpPr txBox="1">
            <a:spLocks noChangeArrowheads="1"/>
          </p:cNvSpPr>
          <p:nvPr/>
        </p:nvSpPr>
        <p:spPr bwMode="auto">
          <a:xfrm>
            <a:off x="2590800" y="5867400"/>
            <a:ext cx="14478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en-US" sz="2400" dirty="0"/>
              <a:t>Serrated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en-US" sz="1200" i="1" dirty="0" err="1"/>
              <a:t>Prunus</a:t>
            </a:r>
            <a:r>
              <a:rPr lang="en-US" sz="1200" i="1" dirty="0"/>
              <a:t> </a:t>
            </a:r>
            <a:r>
              <a:rPr lang="en-US" sz="1200" i="1" dirty="0" err="1"/>
              <a:t>virginiana</a:t>
            </a:r>
            <a:endParaRPr lang="en-US" sz="1200" i="1" dirty="0"/>
          </a:p>
        </p:txBody>
      </p:sp>
      <p:sp>
        <p:nvSpPr>
          <p:cNvPr id="44037" name="Text Box 12"/>
          <p:cNvSpPr txBox="1">
            <a:spLocks noChangeArrowheads="1"/>
          </p:cNvSpPr>
          <p:nvPr/>
        </p:nvSpPr>
        <p:spPr bwMode="auto">
          <a:xfrm>
            <a:off x="1251909" y="2895600"/>
            <a:ext cx="239520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/>
              <a:t>Pinnately Lobed</a:t>
            </a:r>
          </a:p>
          <a:p>
            <a:pPr algn="ctr"/>
            <a:r>
              <a:rPr lang="en-US" sz="1200" i="1" dirty="0" err="1"/>
              <a:t>Quercus</a:t>
            </a:r>
            <a:r>
              <a:rPr lang="en-US" sz="1200" i="1" dirty="0"/>
              <a:t> </a:t>
            </a:r>
            <a:r>
              <a:rPr lang="en-US" sz="1200" i="1" dirty="0" err="1"/>
              <a:t>gambelii</a:t>
            </a:r>
            <a:endParaRPr lang="en-US" sz="1200" i="1" dirty="0"/>
          </a:p>
        </p:txBody>
      </p:sp>
      <p:sp>
        <p:nvSpPr>
          <p:cNvPr id="44038" name="Text Box 13"/>
          <p:cNvSpPr txBox="1">
            <a:spLocks noChangeArrowheads="1"/>
          </p:cNvSpPr>
          <p:nvPr/>
        </p:nvSpPr>
        <p:spPr bwMode="auto">
          <a:xfrm>
            <a:off x="4267200" y="2895600"/>
            <a:ext cx="24801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err="1"/>
              <a:t>Palmately</a:t>
            </a:r>
            <a:r>
              <a:rPr lang="en-US" sz="2400" dirty="0"/>
              <a:t> Lobed</a:t>
            </a:r>
          </a:p>
          <a:p>
            <a:pPr algn="ctr"/>
            <a:r>
              <a:rPr lang="en-US" sz="1200" i="1" dirty="0" err="1"/>
              <a:t>Rubus</a:t>
            </a:r>
            <a:r>
              <a:rPr lang="en-US" sz="1200" i="1" dirty="0"/>
              <a:t> </a:t>
            </a:r>
            <a:r>
              <a:rPr lang="en-US" sz="1200" i="1" dirty="0" err="1"/>
              <a:t>parviflorus</a:t>
            </a:r>
            <a:endParaRPr lang="en-US" sz="1200" i="1" dirty="0"/>
          </a:p>
        </p:txBody>
      </p:sp>
      <p:sp>
        <p:nvSpPr>
          <p:cNvPr id="44039" name="Text Box 14"/>
          <p:cNvSpPr txBox="1">
            <a:spLocks noChangeArrowheads="1"/>
          </p:cNvSpPr>
          <p:nvPr/>
        </p:nvSpPr>
        <p:spPr bwMode="auto">
          <a:xfrm>
            <a:off x="7081101" y="5791200"/>
            <a:ext cx="15969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/>
              <a:t>Toothed</a:t>
            </a:r>
          </a:p>
          <a:p>
            <a:pPr algn="ctr"/>
            <a:r>
              <a:rPr lang="en-US" sz="1200" i="1" dirty="0" err="1"/>
              <a:t>Amelanchier</a:t>
            </a:r>
            <a:r>
              <a:rPr lang="en-US" sz="1200" i="1" dirty="0"/>
              <a:t> </a:t>
            </a:r>
            <a:r>
              <a:rPr lang="en-US" sz="1200" i="1" dirty="0" err="1"/>
              <a:t>alnifolia</a:t>
            </a:r>
            <a:endParaRPr lang="en-US" sz="1200" i="1" dirty="0"/>
          </a:p>
        </p:txBody>
      </p:sp>
      <p:sp>
        <p:nvSpPr>
          <p:cNvPr id="44040" name="Text Box 15"/>
          <p:cNvSpPr txBox="1">
            <a:spLocks noChangeArrowheads="1"/>
          </p:cNvSpPr>
          <p:nvPr/>
        </p:nvSpPr>
        <p:spPr bwMode="auto">
          <a:xfrm>
            <a:off x="3886200" y="5791200"/>
            <a:ext cx="3124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Scalloped</a:t>
            </a:r>
          </a:p>
          <a:p>
            <a:pPr algn="ctr"/>
            <a:r>
              <a:rPr lang="en-US" sz="1200" dirty="0" err="1"/>
              <a:t>Symphoricarpos</a:t>
            </a:r>
            <a:r>
              <a:rPr lang="en-US" sz="1200" dirty="0"/>
              <a:t>  </a:t>
            </a:r>
            <a:r>
              <a:rPr lang="en-US" sz="1200" dirty="0" err="1"/>
              <a:t>occidentalis</a:t>
            </a:r>
            <a:endParaRPr lang="en-US" sz="1200" dirty="0"/>
          </a:p>
        </p:txBody>
      </p:sp>
      <p:sp>
        <p:nvSpPr>
          <p:cNvPr id="44041" name="Text Box 16"/>
          <p:cNvSpPr txBox="1">
            <a:spLocks noChangeArrowheads="1"/>
          </p:cNvSpPr>
          <p:nvPr/>
        </p:nvSpPr>
        <p:spPr bwMode="auto">
          <a:xfrm>
            <a:off x="381000" y="5791200"/>
            <a:ext cx="1701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/>
              <a:t>Entire</a:t>
            </a:r>
          </a:p>
          <a:p>
            <a:pPr algn="ctr"/>
            <a:r>
              <a:rPr lang="en-US" sz="1200" i="1" dirty="0" err="1"/>
              <a:t>Symphoricarpos</a:t>
            </a:r>
            <a:r>
              <a:rPr lang="en-US" sz="1200" i="1" dirty="0"/>
              <a:t> </a:t>
            </a:r>
            <a:r>
              <a:rPr lang="en-US" sz="1200" i="1" dirty="0" err="1"/>
              <a:t>albus</a:t>
            </a:r>
            <a:endParaRPr lang="en-US" sz="1200" i="1" dirty="0"/>
          </a:p>
        </p:txBody>
      </p:sp>
      <p:pic>
        <p:nvPicPr>
          <p:cNvPr id="440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screen"/>
          <a:srcRect/>
          <a:stretch>
            <a:fillRect/>
          </a:stretch>
        </p:blipFill>
        <p:spPr>
          <a:xfrm>
            <a:off x="1180234" y="1066800"/>
            <a:ext cx="2296391" cy="1828800"/>
          </a:xfrm>
          <a:noFill/>
        </p:spPr>
      </p:pic>
      <p:pic>
        <p:nvPicPr>
          <p:cNvPr id="44043" name="Picture 3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343400" y="914400"/>
            <a:ext cx="202882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4" name="Picture 4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04800" y="3962400"/>
            <a:ext cx="1905000" cy="1841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6" name="Picture 7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4648200" y="3697514"/>
            <a:ext cx="1752600" cy="2169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7" name="Picture 15"/>
          <p:cNvPicPr>
            <a:picLocks noChangeAspect="1" noChangeArrowheads="1"/>
          </p:cNvPicPr>
          <p:nvPr/>
        </p:nvPicPr>
        <p:blipFill>
          <a:blip r:embed="rId8" cstate="print"/>
          <a:srcRect l="12773" t="7038" r="12461"/>
          <a:stretch>
            <a:fillRect/>
          </a:stretch>
        </p:blipFill>
        <p:spPr bwMode="auto">
          <a:xfrm>
            <a:off x="6781800" y="2971800"/>
            <a:ext cx="2112927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Leaf Margins</a:t>
            </a:r>
          </a:p>
        </p:txBody>
      </p:sp>
      <p:pic>
        <p:nvPicPr>
          <p:cNvPr id="45059" name="Picture 2"/>
          <p:cNvPicPr>
            <a:picLocks noChangeAspect="1" noChangeArrowheads="1"/>
          </p:cNvPicPr>
          <p:nvPr/>
        </p:nvPicPr>
        <p:blipFill>
          <a:blip r:embed="rId2" cstate="screen"/>
          <a:srcRect l="1724" r="5172"/>
          <a:stretch>
            <a:fillRect/>
          </a:stretch>
        </p:blipFill>
        <p:spPr bwMode="auto">
          <a:xfrm>
            <a:off x="457200" y="1524000"/>
            <a:ext cx="8229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641975" y="3886200"/>
            <a:ext cx="2968625" cy="307777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dirty="0">
                <a:hlinkClick r:id="rId3"/>
              </a:rPr>
              <a:t>www.infovisual.info/01/011_en.html</a:t>
            </a:r>
            <a:endParaRPr lang="en-US" sz="1400" dirty="0"/>
          </a:p>
        </p:txBody>
      </p:sp>
      <p:sp>
        <p:nvSpPr>
          <p:cNvPr id="45061" name="TextBox 5"/>
          <p:cNvSpPr txBox="1">
            <a:spLocks noChangeArrowheads="1"/>
          </p:cNvSpPr>
          <p:nvPr/>
        </p:nvSpPr>
        <p:spPr bwMode="auto">
          <a:xfrm>
            <a:off x="609600" y="4953000"/>
            <a:ext cx="7924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If a leaf margin is very ragged and like it has been cut and sliced… then the margin would be called incised or </a:t>
            </a:r>
            <a:r>
              <a:rPr lang="en-US" b="1" dirty="0"/>
              <a:t>divided.</a:t>
            </a:r>
            <a:r>
              <a:rPr lang="en-US" dirty="0"/>
              <a:t>  It could be </a:t>
            </a:r>
            <a:r>
              <a:rPr lang="en-US" dirty="0" err="1"/>
              <a:t>palmately</a:t>
            </a:r>
            <a:r>
              <a:rPr lang="en-US" dirty="0"/>
              <a:t> divided, pinnately divided or highly divided: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Leaf Margins</a:t>
            </a:r>
          </a:p>
        </p:txBody>
      </p:sp>
      <p:pic>
        <p:nvPicPr>
          <p:cNvPr id="46083" name="Picture 2" descr="http://www.mbgnet.net/sets/temp/margin.gif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38200" y="1828800"/>
            <a:ext cx="6621463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4" name="TextBox 4"/>
          <p:cNvSpPr txBox="1">
            <a:spLocks noChangeArrowheads="1"/>
          </p:cNvSpPr>
          <p:nvPr/>
        </p:nvSpPr>
        <p:spPr bwMode="auto">
          <a:xfrm>
            <a:off x="1828800" y="990600"/>
            <a:ext cx="6858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If a leaf margin is very ragged and like it has been cut and sliced… then the margin would be called </a:t>
            </a:r>
            <a:r>
              <a:rPr lang="en-US" b="1"/>
              <a:t>incised</a:t>
            </a:r>
            <a:r>
              <a:rPr lang="en-US"/>
              <a:t> or </a:t>
            </a:r>
            <a:r>
              <a:rPr lang="en-US" b="1"/>
              <a:t>divided.</a:t>
            </a:r>
            <a:r>
              <a:rPr lang="en-US"/>
              <a:t>  </a:t>
            </a:r>
          </a:p>
        </p:txBody>
      </p:sp>
      <p:sp>
        <p:nvSpPr>
          <p:cNvPr id="46085" name="TextBox 5"/>
          <p:cNvSpPr txBox="1">
            <a:spLocks noChangeArrowheads="1"/>
          </p:cNvSpPr>
          <p:nvPr/>
        </p:nvSpPr>
        <p:spPr bwMode="auto">
          <a:xfrm>
            <a:off x="4343400" y="5638800"/>
            <a:ext cx="4343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It could be </a:t>
            </a:r>
            <a:r>
              <a:rPr lang="en-US" b="1"/>
              <a:t>palmately</a:t>
            </a:r>
            <a:r>
              <a:rPr lang="en-US"/>
              <a:t> divided, </a:t>
            </a:r>
            <a:r>
              <a:rPr lang="en-US" b="1"/>
              <a:t>pinnately</a:t>
            </a:r>
            <a:r>
              <a:rPr lang="en-US"/>
              <a:t> divided or simply “highly divided”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rot="10800000" flipV="1">
            <a:off x="5943600" y="1524000"/>
            <a:ext cx="381000" cy="304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0800000">
            <a:off x="4800600" y="5410200"/>
            <a:ext cx="1219200" cy="228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0800000" flipV="1">
            <a:off x="6934200" y="1600200"/>
            <a:ext cx="5334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6200000" flipV="1">
            <a:off x="6324600" y="3962400"/>
            <a:ext cx="2362200" cy="990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Examples of Incised or Divided Leaf Margins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69" t="15942" r="5484" b="20290"/>
          <a:stretch/>
        </p:blipFill>
        <p:spPr>
          <a:xfrm>
            <a:off x="509219" y="1510608"/>
            <a:ext cx="1904999" cy="3352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024" y="3582811"/>
            <a:ext cx="2495949" cy="1922661"/>
          </a:xfrm>
          <a:prstGeom prst="rect">
            <a:avLst/>
          </a:prstGeom>
        </p:spPr>
      </p:pic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567086" y="4863182"/>
            <a:ext cx="16886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/>
              <a:t>Incised</a:t>
            </a:r>
          </a:p>
          <a:p>
            <a:pPr algn="ctr"/>
            <a:r>
              <a:rPr lang="en-US" sz="1200" dirty="0"/>
              <a:t>Common dandelion </a:t>
            </a:r>
          </a:p>
          <a:p>
            <a:pPr algn="ctr"/>
            <a:r>
              <a:rPr lang="en-US" sz="1200" dirty="0"/>
              <a:t>(</a:t>
            </a:r>
            <a:r>
              <a:rPr lang="en-US" sz="1200" i="1" dirty="0" err="1"/>
              <a:t>Taraxacum</a:t>
            </a:r>
            <a:r>
              <a:rPr lang="en-US" sz="1200" i="1" dirty="0"/>
              <a:t> </a:t>
            </a:r>
            <a:r>
              <a:rPr lang="en-US" sz="1200" i="1" dirty="0" err="1"/>
              <a:t>officinale</a:t>
            </a:r>
            <a:r>
              <a:rPr lang="en-US" sz="1200" dirty="0"/>
              <a:t>)</a:t>
            </a: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2909210" y="5483811"/>
            <a:ext cx="33255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Pinnately Divided </a:t>
            </a:r>
          </a:p>
          <a:p>
            <a:pPr algn="ctr"/>
            <a:r>
              <a:rPr lang="en-US" sz="1200" dirty="0"/>
              <a:t>Black mustard (</a:t>
            </a:r>
            <a:r>
              <a:rPr lang="en-US" sz="1200" i="1" dirty="0"/>
              <a:t>Brassica </a:t>
            </a:r>
            <a:r>
              <a:rPr lang="en-US" sz="1200" i="1" dirty="0" err="1"/>
              <a:t>nigra</a:t>
            </a:r>
            <a:r>
              <a:rPr lang="en-US" sz="1200" dirty="0"/>
              <a:t>)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780" y="1504741"/>
            <a:ext cx="1996440" cy="1301496"/>
          </a:xfrm>
          <a:prstGeom prst="rect">
            <a:avLst/>
          </a:prstGeom>
        </p:spPr>
      </p:pic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2909210" y="2886720"/>
            <a:ext cx="33255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 err="1"/>
              <a:t>Palmately</a:t>
            </a:r>
            <a:r>
              <a:rPr lang="en-US" sz="2400" dirty="0"/>
              <a:t> Divided </a:t>
            </a:r>
          </a:p>
          <a:p>
            <a:pPr algn="ctr"/>
            <a:r>
              <a:rPr lang="en-US" sz="1200" dirty="0"/>
              <a:t>Maple (</a:t>
            </a:r>
            <a:r>
              <a:rPr lang="en-US" sz="1200" i="1" dirty="0"/>
              <a:t>Acer </a:t>
            </a:r>
            <a:r>
              <a:rPr lang="en-US" sz="1200" dirty="0"/>
              <a:t>sp.)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93840" y="2069560"/>
            <a:ext cx="3352345" cy="2234897"/>
          </a:xfrm>
          <a:prstGeom prst="rect">
            <a:avLst/>
          </a:prstGeom>
        </p:spPr>
      </p:pic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5707222" y="4855561"/>
            <a:ext cx="33255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Highly Divided </a:t>
            </a:r>
          </a:p>
          <a:p>
            <a:pPr algn="ctr"/>
            <a:r>
              <a:rPr lang="en-US" sz="1200" dirty="0"/>
              <a:t>Queen Anne’s lace (</a:t>
            </a:r>
            <a:r>
              <a:rPr lang="en-US" sz="1200" i="1" dirty="0" err="1"/>
              <a:t>Daucus</a:t>
            </a:r>
            <a:r>
              <a:rPr lang="en-US" sz="1200" i="1" dirty="0"/>
              <a:t> </a:t>
            </a:r>
            <a:r>
              <a:rPr lang="en-US" sz="1200" i="1" dirty="0" err="1"/>
              <a:t>carota</a:t>
            </a:r>
            <a:r>
              <a:rPr lang="en-US" sz="1200" dirty="0"/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18793" y="4609340"/>
            <a:ext cx="11208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pnwherbaria.org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05200" y="2560016"/>
            <a:ext cx="12490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greergardens.com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1998" y="5250850"/>
            <a:ext cx="12682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botany.0catch.com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84416" y="1497213"/>
            <a:ext cx="10919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lucidcentral.org</a:t>
            </a:r>
          </a:p>
        </p:txBody>
      </p:sp>
    </p:spTree>
    <p:extLst>
      <p:ext uri="{BB962C8B-B14F-4D97-AF65-F5344CB8AC3E}">
        <p14:creationId xmlns:p14="http://schemas.microsoft.com/office/powerpoint/2010/main" val="36559407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3429000" cy="2362200"/>
          </a:xfrm>
        </p:spPr>
        <p:txBody>
          <a:bodyPr/>
          <a:lstStyle/>
          <a:p>
            <a:pPr eaLnBrk="1" hangingPunct="1"/>
            <a:r>
              <a:rPr lang="en-US" dirty="0"/>
              <a:t>Leaf Margins</a:t>
            </a:r>
            <a:br>
              <a:rPr lang="en-US" dirty="0"/>
            </a:br>
            <a:r>
              <a:rPr lang="en-US" sz="3600" dirty="0"/>
              <a:t>Fig. 13 </a:t>
            </a:r>
            <a:br>
              <a:rPr lang="en-US" sz="3600" dirty="0"/>
            </a:br>
            <a:r>
              <a:rPr lang="en-US" sz="3600" dirty="0"/>
              <a:t>in Book</a:t>
            </a:r>
          </a:p>
        </p:txBody>
      </p:sp>
      <p:pic>
        <p:nvPicPr>
          <p:cNvPr id="48131" name="Picture 4" descr="Fig_13"/>
          <p:cNvPicPr>
            <a:picLocks noChangeAspect="1" noChangeArrowheads="1"/>
          </p:cNvPicPr>
          <p:nvPr/>
        </p:nvPicPr>
        <p:blipFill>
          <a:blip r:embed="rId3" cstate="screen"/>
          <a:srcRect t="1338"/>
          <a:stretch>
            <a:fillRect/>
          </a:stretch>
        </p:blipFill>
        <p:spPr bwMode="auto">
          <a:xfrm rot="247549">
            <a:off x="4235186" y="343347"/>
            <a:ext cx="4686300" cy="63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http://www.pnwherbaria.org/</a:t>
            </a:r>
            <a:endParaRPr lang="en-US" dirty="0"/>
          </a:p>
          <a:p>
            <a:r>
              <a:rPr lang="en-US" dirty="0">
                <a:hlinkClick r:id="rId3"/>
              </a:rPr>
              <a:t>http://plants.usda.gov/java/</a:t>
            </a:r>
            <a:endParaRPr lang="en-US" dirty="0"/>
          </a:p>
          <a:p>
            <a:r>
              <a:rPr lang="en-US" dirty="0">
                <a:hlinkClick r:id="rId4"/>
              </a:rPr>
              <a:t>http://biology.burke.washington.edu/herbarium/imagecollection.php</a:t>
            </a:r>
            <a:endParaRPr lang="en-US" dirty="0"/>
          </a:p>
          <a:p>
            <a:r>
              <a:rPr lang="en-US" dirty="0">
                <a:hlinkClick r:id="rId5"/>
              </a:rPr>
              <a:t>http://idahograssbook.wix.com/close-up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769980"/>
      </p:ext>
    </p:extLst>
  </p:cSld>
  <p:clrMapOvr>
    <a:masterClrMapping/>
  </p:clrMapOvr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1289</TotalTime>
  <Words>485</Words>
  <Application>Microsoft Office PowerPoint</Application>
  <PresentationFormat>On-screen Show (4:3)</PresentationFormat>
  <Paragraphs>167</Paragraphs>
  <Slides>23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Edge</vt:lpstr>
      <vt:lpstr>Leaf Characteristics What you need to know to identify plants</vt:lpstr>
      <vt:lpstr>Leaf &amp; Stem Arrangement</vt:lpstr>
      <vt:lpstr>Leaf &amp; Stem Arrangement</vt:lpstr>
      <vt:lpstr>Leaf Arrangements</vt:lpstr>
      <vt:lpstr>Leaf Arrangement </vt:lpstr>
      <vt:lpstr>Leaf Attachment</vt:lpstr>
      <vt:lpstr>PowerPoint Presentation</vt:lpstr>
      <vt:lpstr>Leaf Type: Simple or Compound</vt:lpstr>
      <vt:lpstr>Leaf Types</vt:lpstr>
      <vt:lpstr>Compound Leaves</vt:lpstr>
      <vt:lpstr>Simple Leaves</vt:lpstr>
      <vt:lpstr>Leaf Shapes</vt:lpstr>
      <vt:lpstr>Leaf Shapes</vt:lpstr>
      <vt:lpstr>Leaf Shapes Fig. 11</vt:lpstr>
      <vt:lpstr>Leaf Venations</vt:lpstr>
      <vt:lpstr>PowerPoint Presentation</vt:lpstr>
      <vt:lpstr>Leaf Margins</vt:lpstr>
      <vt:lpstr>Leaf Margins</vt:lpstr>
      <vt:lpstr>More Leaf Margins</vt:lpstr>
      <vt:lpstr>More Leaf Margins</vt:lpstr>
      <vt:lpstr>Examples of Incised or Divided Leaf Margins</vt:lpstr>
      <vt:lpstr>Leaf Margins Fig. 13  in Book</vt:lpstr>
      <vt:lpstr>Websites</vt:lpstr>
    </vt:vector>
  </TitlesOfParts>
  <Company>Rangeland Ecology University of Idaho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 Anatomy &amp; Plant Parts</dc:title>
  <dc:creator>Karen Launchbaugh</dc:creator>
  <cp:lastModifiedBy>Playfair, JB (jplayfair@uidaho.edu)</cp:lastModifiedBy>
  <cp:revision>136</cp:revision>
  <dcterms:created xsi:type="dcterms:W3CDTF">2007-04-17T20:55:35Z</dcterms:created>
  <dcterms:modified xsi:type="dcterms:W3CDTF">2025-01-16T15:58:24Z</dcterms:modified>
</cp:coreProperties>
</file>